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329" r:id="rId4"/>
    <p:sldId id="308" r:id="rId5"/>
    <p:sldId id="281" r:id="rId6"/>
    <p:sldId id="280" r:id="rId7"/>
    <p:sldId id="279" r:id="rId8"/>
    <p:sldId id="328" r:id="rId9"/>
    <p:sldId id="283" r:id="rId10"/>
    <p:sldId id="285" r:id="rId11"/>
    <p:sldId id="288" r:id="rId12"/>
    <p:sldId id="287" r:id="rId13"/>
    <p:sldId id="286" r:id="rId14"/>
    <p:sldId id="284" r:id="rId15"/>
    <p:sldId id="27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88109" autoAdjust="0"/>
  </p:normalViewPr>
  <p:slideViewPr>
    <p:cSldViewPr snapToGrid="0">
      <p:cViewPr>
        <p:scale>
          <a:sx n="100" d="100"/>
          <a:sy n="100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EB9B-F792-4362-AAB7-97F84BFB24A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94E40-A912-477D-A818-5878E82949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90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E1A08-F4C5-1246-8E15-2BEB720FEE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0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make this more specific. Think about what Huawei wanted us to do – helping planning hardware </a:t>
            </a:r>
            <a:r>
              <a:rPr lang="en-US" dirty="0" err="1"/>
              <a:t>etc</a:t>
            </a:r>
            <a:r>
              <a:rPr lang="en-US" dirty="0"/>
              <a:t>, help enhancing predictability, better use of the cache, assurance arguments</a:t>
            </a:r>
          </a:p>
          <a:p>
            <a:endParaRPr lang="en-US" dirty="0"/>
          </a:p>
          <a:p>
            <a:r>
              <a:rPr lang="en-US" dirty="0"/>
              <a:t>Then, on the next slide you can talk about Digital Twin and how this is an ideal way to reason about this before deployment and then after deployment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94E40-A912-477D-A818-5878E82949A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6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here about what they actually do with them so it closes the circle back to our potential use of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94E40-A912-477D-A818-5878E82949A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91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94E40-A912-477D-A818-5878E82949A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96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94E40-A912-477D-A818-5878E82949A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323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6 already defines the problem so this slide should clearly link to that, i.e. now we have built a twin CX has the specific challenges of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94E40-A912-477D-A818-5878E82949A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54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34AB-AEAB-48D3-B6F8-56451CC33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760FF-FCFE-4889-845D-3121DEA86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F01D-18F9-400C-9170-E400D6E3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AEF6-E005-42A8-8D25-5BF3B451A14F}" type="datetime1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67038-2DB3-4936-A18F-B07AE657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62ED7-44BA-48A3-880A-989D25E7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61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9D5E-4B6B-45FE-A665-95DB5948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05BA5-BECD-4CF1-8746-06227C4B6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1F69D-DE7A-4936-9D23-39242C3C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B084-AFB5-4D18-A1BC-06EF61F7BD90}" type="datetime1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F5C3B-7B19-4EF9-BF8A-064B3848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A18F-FB5F-4527-957C-342C9D35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16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E8D1D-A810-448F-9D17-B28E23F05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DB398-91F4-49E2-9738-93A6C35E7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A76E7-E26C-46CD-B757-1FCF609D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7920-EE59-47A1-A873-87E636250A65}" type="datetime1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8E54C-E901-49C2-A168-DD0E38021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91FB2-49D1-448F-B28E-7A26089E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80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C1894-55CF-4627-B538-69005E01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E6885-0088-4D6B-AE0F-625455118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AD30-E5C5-45C9-9014-DA974AD3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FCA9-EA44-46B8-9A05-3396FAF6AE9E}" type="datetime1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AA0F6-46BC-4C4D-BD40-6BFF8F9A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EB413-6FD7-4F4E-B7BB-5E79DB59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56350"/>
            <a:ext cx="714375" cy="365125"/>
          </a:xfrm>
        </p:spPr>
        <p:txBody>
          <a:bodyPr/>
          <a:lstStyle/>
          <a:p>
            <a:fld id="{A0B3091A-8CCF-47C5-9AF4-E438C99D56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4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EC8B-1775-45BC-A930-2C08580D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04B41-DB79-4907-B5EB-9D1C6753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AF2C5-49B9-48A3-99A3-B45C26AC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6DD5-BDEE-46FF-AE71-E94DBC9C551B}" type="datetime1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383F5-9171-471F-85F2-2FFB7B5F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649AD-B169-4C09-B807-0AEEDFFC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2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E635-2EC2-4CBB-8492-7BB44F7E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80A63-0986-4C4F-BCA0-29ADF9C9E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D0658-41C2-4254-B617-401A49242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24026-B9ED-43E3-BA11-819EE564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AE66-6D62-4A8F-BC4A-93CAA49C5877}" type="datetime1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A33D2-75D1-401F-8E85-8485943B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FF7F-E8AA-43CD-A006-C9945582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12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8556-7399-4A32-9410-6A296F4F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5947B-F27E-47B7-A538-D73902D02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ADE89-601F-4B90-BA1B-CDB77C07D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D6F27-2FFB-4B20-AA38-FCBCA97D8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D9BB5-CF01-47C2-BDF1-083836117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A1F57-39F9-4267-BBCB-A7880F63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2411-9D33-4815-A7C1-1AEF1F915E83}" type="datetime1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E3A32B-58B8-469A-9835-FB8580F5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6594C2-DFE2-45AB-8C96-165A1BD8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6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1444-7877-48FE-96F2-86D2E59D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CBACB-45B3-4290-9236-A9336E41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4B20-84CC-4487-A52B-F8163F53CB02}" type="datetime1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167B2-A3F5-470E-8BAC-E284A663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074D-137B-452E-A8F6-4E341D46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59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8A7B3-52DE-4B31-B3AF-8D52B14E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54E2-1A12-45ED-BF62-272FCCAA39BF}" type="datetime1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7AC8B-6215-4885-832E-DBA3CD5B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B4298-56B6-441B-8569-68693D6E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8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3213-BCAF-4EB8-995E-1D9C6FAF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E546-F615-41BE-AF7A-0DEADCD1A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FEF8E-2EF4-411D-A298-A355E669D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2432C-B688-4F79-840C-3B9C5C33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604E-98F6-42CF-87BF-6A890FBC6716}" type="datetime1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6658D-0FAE-4D7C-99CC-ABBDA389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F5192-C19D-408C-AB6B-6A916EBF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62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E4E78-70E9-4A4A-BFE8-E3F59BF3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205E4-516A-497D-86BF-40FA88F95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7F2F4-9723-4245-8C32-41A6F53C2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5FD8C-70E6-4DFC-97C7-7A27CD93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0EE1-2D38-4381-8438-987D3309A46C}" type="datetime1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05502-7CD5-49EE-AF9C-EC5E2558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C0BF9-57BA-4AE3-A54D-CCA8E7D3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F59D4-A83A-4AAB-923C-D476225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26804-9032-480C-833A-49679B3AD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2222A-35BE-4122-BC93-1E4394937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3FF6-6C6D-4E65-9323-A7AF4A54413C}" type="datetime1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5195C-478D-4ECA-9B67-8FE0BCD1E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53DBA-BEAB-464E-A40F-9680979F6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091A-8CCF-47C5-9AF4-E438C99D56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32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mailto:xiaotian.dai@york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york.ac.uk/rts/moch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CE138-0217-4BB8-A66F-619C4E0D3A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148"/>
                    </a14:imgEffect>
                    <a14:imgEffect>
                      <a14:brightnessContrast bright="8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55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67000"/>
              </a:srgbClr>
            </a:outerShdw>
            <a:softEdge rad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图片 14" descr="徽标&#10;&#10;描述已自动生成">
            <a:extLst>
              <a:ext uri="{FF2B5EF4-FFF2-40B4-BE49-F238E27FC236}">
                <a16:creationId xmlns:a16="http://schemas.microsoft.com/office/drawing/2014/main" id="{161D1D2C-2ADF-9B45-9BA4-FA4ADC498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628" y="943927"/>
            <a:ext cx="1621621" cy="6081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209DA2B-BDFD-C94D-AA95-E529BD74C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80" y="104190"/>
            <a:ext cx="1820568" cy="83973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6BEC927-F5B6-E84E-8E59-3B980C791941}"/>
              </a:ext>
            </a:extLst>
          </p:cNvPr>
          <p:cNvSpPr/>
          <p:nvPr/>
        </p:nvSpPr>
        <p:spPr>
          <a:xfrm>
            <a:off x="95250" y="3710864"/>
            <a:ext cx="11991975" cy="2921992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0AAD2885-BA8D-2843-8FF1-871A6FD26663}"/>
              </a:ext>
            </a:extLst>
          </p:cNvPr>
          <p:cNvSpPr txBox="1">
            <a:spLocks/>
          </p:cNvSpPr>
          <p:nvPr/>
        </p:nvSpPr>
        <p:spPr>
          <a:xfrm>
            <a:off x="421454" y="3895725"/>
            <a:ext cx="11346024" cy="2718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Twin for Modelling and Optimizing </a:t>
            </a:r>
            <a:br>
              <a:rPr lang="en-US" altLang="zh-C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Multi- and Many-Core Systems</a:t>
            </a:r>
          </a:p>
          <a:p>
            <a:endParaRPr lang="en-US" altLang="zh-CN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Xiaotian Dai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Shuai Zhao, Iain Bate, Alan Burns</a:t>
            </a:r>
          </a:p>
          <a:p>
            <a:r>
              <a:rPr lang="en-US" altLang="zh-CN" sz="2000" dirty="0">
                <a:solidFill>
                  <a:schemeClr val="bg1"/>
                </a:solidFill>
                <a:hlinkClick r:id="rId7"/>
              </a:rPr>
              <a:t>xiaotian.dai@york.ac.uk</a:t>
            </a:r>
            <a:endParaRPr lang="en-US" altLang="zh-CN" sz="2000" dirty="0">
              <a:solidFill>
                <a:schemeClr val="bg1"/>
              </a:solidFill>
            </a:endParaRPr>
          </a:p>
          <a:p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Systems Research Group</a:t>
            </a:r>
            <a:br>
              <a:rPr lang="en-US" altLang="zh-C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zh-CN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</a:t>
            </a:r>
            <a:br>
              <a:rPr lang="en-US" altLang="zh-C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zh-C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 2021</a:t>
            </a:r>
          </a:p>
        </p:txBody>
      </p:sp>
      <p:pic>
        <p:nvPicPr>
          <p:cNvPr id="7" name="Picture 2" descr="Huawei Logo | Symbol, History, PNG (3840*2160)">
            <a:extLst>
              <a:ext uri="{FF2B5EF4-FFF2-40B4-BE49-F238E27FC236}">
                <a16:creationId xmlns:a16="http://schemas.microsoft.com/office/drawing/2014/main" id="{D5016EA6-11A9-4032-845D-9648C848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221" y="974335"/>
            <a:ext cx="1723970" cy="9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1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E057-CB37-408A-A38F-D1B6E41B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Research and Key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F0C99-0D32-46A9-82B5-EEBB655CE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628"/>
            <a:ext cx="10515600" cy="4667250"/>
          </a:xfrm>
        </p:spPr>
        <p:txBody>
          <a:bodyPr/>
          <a:lstStyle/>
          <a:p>
            <a:r>
              <a:rPr lang="en-US" altLang="zh-CN" dirty="0"/>
              <a:t>Aiming at using Digital Twin for modelling high performance/ reliability multi-core embedded systems, as a mitigation solution to modelling errors, and to achieve adaptation of scheduling.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617A1E-28CE-4E09-8571-08B409E458E5}"/>
              </a:ext>
            </a:extLst>
          </p:cNvPr>
          <p:cNvGrpSpPr/>
          <p:nvPr/>
        </p:nvGrpSpPr>
        <p:grpSpPr>
          <a:xfrm>
            <a:off x="8991913" y="3936417"/>
            <a:ext cx="2877418" cy="1527572"/>
            <a:chOff x="1205574" y="3153053"/>
            <a:chExt cx="4101520" cy="217742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D9F695D-CF3E-4FAF-8AC7-B6DD464D45BC}"/>
                </a:ext>
              </a:extLst>
            </p:cNvPr>
            <p:cNvSpPr/>
            <p:nvPr/>
          </p:nvSpPr>
          <p:spPr>
            <a:xfrm>
              <a:off x="3577820" y="3657185"/>
              <a:ext cx="1729274" cy="167329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Digital Twin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D69F5CB-69D8-45A2-BBB3-446F422B7133}"/>
                </a:ext>
              </a:extLst>
            </p:cNvPr>
            <p:cNvSpPr/>
            <p:nvPr/>
          </p:nvSpPr>
          <p:spPr>
            <a:xfrm>
              <a:off x="1205574" y="3153054"/>
              <a:ext cx="1729274" cy="16732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Physical System</a:t>
              </a:r>
            </a:p>
          </p:txBody>
        </p:sp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C323C947-E76F-4CFA-965E-7D70067118E7}"/>
                </a:ext>
              </a:extLst>
            </p:cNvPr>
            <p:cNvCxnSpPr>
              <a:stCxn id="6" idx="0"/>
              <a:endCxn id="5" idx="0"/>
            </p:cNvCxnSpPr>
            <p:nvPr/>
          </p:nvCxnSpPr>
          <p:spPr>
            <a:xfrm rot="16200000" flipH="1">
              <a:off x="3004268" y="2218996"/>
              <a:ext cx="504131" cy="2372246"/>
            </a:xfrm>
            <a:prstGeom prst="curvedConnector3">
              <a:avLst>
                <a:gd name="adj1" fmla="val -64636"/>
              </a:avLst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B2810A48-59D9-4E7A-8FAD-E53BE0D0D52C}"/>
                </a:ext>
              </a:extLst>
            </p:cNvPr>
            <p:cNvCxnSpPr>
              <a:cxnSpLocks/>
              <a:stCxn id="5" idx="4"/>
              <a:endCxn id="6" idx="4"/>
            </p:cNvCxnSpPr>
            <p:nvPr/>
          </p:nvCxnSpPr>
          <p:spPr>
            <a:xfrm rot="5400000" flipH="1">
              <a:off x="3004269" y="3892288"/>
              <a:ext cx="504131" cy="2372246"/>
            </a:xfrm>
            <a:prstGeom prst="curvedConnector3">
              <a:avLst>
                <a:gd name="adj1" fmla="val -64636"/>
              </a:avLst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08DAA4-B948-4D63-9977-4C3FD2F4460D}"/>
              </a:ext>
            </a:extLst>
          </p:cNvPr>
          <p:cNvGrpSpPr/>
          <p:nvPr/>
        </p:nvGrpSpPr>
        <p:grpSpPr>
          <a:xfrm>
            <a:off x="838200" y="3613425"/>
            <a:ext cx="1858219" cy="2318469"/>
            <a:chOff x="1146313" y="1849597"/>
            <a:chExt cx="3571461" cy="459505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A797B1-A304-4963-AE2A-A25B3ADFF3BE}"/>
                </a:ext>
              </a:extLst>
            </p:cNvPr>
            <p:cNvSpPr/>
            <p:nvPr/>
          </p:nvSpPr>
          <p:spPr>
            <a:xfrm>
              <a:off x="1146313" y="1849597"/>
              <a:ext cx="3571461" cy="459505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60EF37-758C-478B-96A9-3ED34917D917}"/>
                </a:ext>
              </a:extLst>
            </p:cNvPr>
            <p:cNvSpPr/>
            <p:nvPr/>
          </p:nvSpPr>
          <p:spPr>
            <a:xfrm>
              <a:off x="1347013" y="2110985"/>
              <a:ext cx="3114261" cy="58863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Profiling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16AD2A-E786-48F5-9AA8-22725F29CDD8}"/>
                </a:ext>
              </a:extLst>
            </p:cNvPr>
            <p:cNvSpPr/>
            <p:nvPr/>
          </p:nvSpPr>
          <p:spPr>
            <a:xfrm>
              <a:off x="1354672" y="2990265"/>
              <a:ext cx="3114261" cy="5883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Modelling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6408A0-A3C6-40BB-8544-2AAD7FFE0BAC}"/>
                </a:ext>
              </a:extLst>
            </p:cNvPr>
            <p:cNvSpPr/>
            <p:nvPr/>
          </p:nvSpPr>
          <p:spPr>
            <a:xfrm>
              <a:off x="1354672" y="3869545"/>
              <a:ext cx="3114261" cy="5883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Learning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F07F3C1-30CA-467F-9393-41BF02923238}"/>
                </a:ext>
              </a:extLst>
            </p:cNvPr>
            <p:cNvSpPr/>
            <p:nvPr/>
          </p:nvSpPr>
          <p:spPr>
            <a:xfrm>
              <a:off x="1347010" y="5588663"/>
              <a:ext cx="3114261" cy="5883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Refinement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66D167-C77B-4FDA-AAB0-16CCFFAAFE1D}"/>
                </a:ext>
              </a:extLst>
            </p:cNvPr>
            <p:cNvSpPr/>
            <p:nvPr/>
          </p:nvSpPr>
          <p:spPr>
            <a:xfrm>
              <a:off x="1347011" y="4729104"/>
              <a:ext cx="3114261" cy="5883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Simulation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E68E5BD-904B-4B10-8367-1C46ECCE4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417" y="3623189"/>
            <a:ext cx="5542400" cy="2085083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4348B03-DFC9-464B-977B-6DCC2772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9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CF32E61-0614-48A5-8F6E-09CAD3116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1" y="2505075"/>
            <a:ext cx="5225858" cy="32766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0CE057-CB37-408A-A38F-D1B6E41B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Research and Key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F0C99-0D32-46A9-82B5-EEBB655CE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038850" cy="4351338"/>
          </a:xfrm>
        </p:spPr>
        <p:txBody>
          <a:bodyPr>
            <a:noAutofit/>
          </a:bodyPr>
          <a:lstStyle/>
          <a:p>
            <a:r>
              <a:rPr lang="en-US" sz="2200" dirty="0"/>
              <a:t>The system initially has a relatively simple model, i.e., without considering multi-core and OS interference.</a:t>
            </a:r>
          </a:p>
          <a:p>
            <a:r>
              <a:rPr lang="en-US" sz="2200" dirty="0"/>
              <a:t>Once the system is up and running, operational data can be collected. The comparison of the real data and the output from the model will produce some error.</a:t>
            </a:r>
          </a:p>
          <a:p>
            <a:pPr lvl="1"/>
            <a:r>
              <a:rPr lang="en-US" sz="1800" dirty="0"/>
              <a:t>The output from the model is produced by some prediction-based method, e.g., from a simulator in our case</a:t>
            </a:r>
          </a:p>
          <a:p>
            <a:r>
              <a:rPr lang="en-US" sz="2200" dirty="0"/>
              <a:t>The error would be collected, analyzed and modelled, by an run-time learning process.</a:t>
            </a:r>
          </a:p>
          <a:p>
            <a:r>
              <a:rPr lang="en-US" sz="2200" dirty="0"/>
              <a:t>The error model can then be used to improve the digital twin.</a:t>
            </a:r>
          </a:p>
        </p:txBody>
      </p:sp>
      <p:sp>
        <p:nvSpPr>
          <p:cNvPr id="18" name="Arrow: U-Turn 17">
            <a:extLst>
              <a:ext uri="{FF2B5EF4-FFF2-40B4-BE49-F238E27FC236}">
                <a16:creationId xmlns:a16="http://schemas.microsoft.com/office/drawing/2014/main" id="{033FE993-48CF-4A2A-BE79-CFD3C08C5B2C}"/>
              </a:ext>
            </a:extLst>
          </p:cNvPr>
          <p:cNvSpPr/>
          <p:nvPr/>
        </p:nvSpPr>
        <p:spPr>
          <a:xfrm rot="16200000">
            <a:off x="-1004403" y="4139099"/>
            <a:ext cx="3085132" cy="600075"/>
          </a:xfrm>
          <a:prstGeom prst="utur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A4EAA-110C-4F1A-B143-CD7C976B57AE}"/>
              </a:ext>
            </a:extLst>
          </p:cNvPr>
          <p:cNvSpPr txBox="1"/>
          <p:nvPr/>
        </p:nvSpPr>
        <p:spPr>
          <a:xfrm>
            <a:off x="911896" y="1321890"/>
            <a:ext cx="3865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Execution Time Model (ETM)</a:t>
            </a:r>
            <a:endParaRPr lang="zh-CN" altLang="en-US" sz="24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68776-5B2C-4D66-AF96-93F7C4C0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图示&#10;&#10;描述已自动生成">
            <a:extLst>
              <a:ext uri="{FF2B5EF4-FFF2-40B4-BE49-F238E27FC236}">
                <a16:creationId xmlns:a16="http://schemas.microsoft.com/office/drawing/2014/main" id="{4488106E-FAD0-407E-BFCC-894F92177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3794413"/>
            <a:ext cx="3996253" cy="2549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0CE057-CB37-408A-A38F-D1B6E41B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Research and Key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F0C99-0D32-46A9-82B5-EEBB655CE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29500" cy="4518025"/>
          </a:xfrm>
        </p:spPr>
        <p:txBody>
          <a:bodyPr>
            <a:normAutofit/>
          </a:bodyPr>
          <a:lstStyle/>
          <a:p>
            <a:r>
              <a:rPr lang="en-US" dirty="0"/>
              <a:t>Decide the error is anomaly or not (C.1/C.2).</a:t>
            </a:r>
          </a:p>
          <a:p>
            <a:r>
              <a:rPr lang="en-US" dirty="0"/>
              <a:t>Decide from which source the error is coming from (</a:t>
            </a:r>
            <a:r>
              <a:rPr lang="en-US" altLang="zh-CN" dirty="0"/>
              <a:t>C.3</a:t>
            </a:r>
            <a:r>
              <a:rPr lang="en-US" dirty="0"/>
              <a:t>).</a:t>
            </a:r>
          </a:p>
          <a:p>
            <a:r>
              <a:rPr lang="en-US" dirty="0"/>
              <a:t>Evaluate the impact of an error (C.4).</a:t>
            </a:r>
          </a:p>
          <a:p>
            <a:r>
              <a:rPr lang="en-US" dirty="0"/>
              <a:t>Partial information / execution scenarios / confidence / level of tolerance (C.5).</a:t>
            </a:r>
          </a:p>
          <a:p>
            <a:r>
              <a:rPr lang="en-US" dirty="0"/>
              <a:t>Engineers would be in the loop when </a:t>
            </a:r>
            <a:r>
              <a:rPr lang="en-US" i="1" dirty="0"/>
              <a:t>critical</a:t>
            </a:r>
            <a:r>
              <a:rPr lang="en-US" dirty="0"/>
              <a:t> decisions have to be </a:t>
            </a:r>
            <a:r>
              <a:rPr lang="en-US" altLang="zh-CN" dirty="0"/>
              <a:t>made to mitigate</a:t>
            </a:r>
            <a:r>
              <a:rPr lang="en-US" dirty="0"/>
              <a:t>, e.g. changing level of abstraction (C.5).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9C5D6-5072-4276-B34A-9DB2D89E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6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E057-CB37-408A-A38F-D1B6E41B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Research and Key Problems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F49441-6B3D-40DF-82E8-972877EC878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9720784" cy="4258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Explanation-based learning: Error decomposition and reasoning.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FB41B-5E34-4AAE-8937-321B62DEA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4" y="2263819"/>
            <a:ext cx="8181975" cy="438347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2AFDD-A52D-41BA-BCDE-A775BC17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49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600D-D475-4307-86CF-F723F158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F1577-F680-4E48-91BB-7C15D41CC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6075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Short-term plan</a:t>
            </a:r>
          </a:p>
          <a:p>
            <a:pPr lvl="1"/>
            <a:r>
              <a:rPr lang="en-US" altLang="zh-CN" sz="2800" dirty="0"/>
              <a:t>Make a workable prototype digital twin that can adapt errors, and improve the system model by changing, for example, the parameters of the underlying models.</a:t>
            </a:r>
          </a:p>
          <a:p>
            <a:pPr lvl="1"/>
            <a:r>
              <a:rPr lang="en-US" altLang="zh-CN" sz="2800" dirty="0"/>
              <a:t>Use the DT to improve scheduling and allocation decisions.</a:t>
            </a:r>
          </a:p>
          <a:p>
            <a:r>
              <a:rPr lang="en-US" sz="3200" dirty="0"/>
              <a:t>Long-term plan</a:t>
            </a:r>
          </a:p>
          <a:p>
            <a:pPr lvl="1"/>
            <a:r>
              <a:rPr lang="en-US" sz="2800" dirty="0"/>
              <a:t>How we can adapt this method, not just for modelling and scheduling, but also for other purposes to answer “what if” questions. For example, design space exploration (DSE).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9A089-3A0C-4778-8F2A-E6CFA170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70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ED9F3-0F1B-43E9-99A6-BFDE9F1A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and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8C258-1D55-4BD8-B6C7-CAD3476E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75" y="4708652"/>
            <a:ext cx="2723776" cy="61557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 you! </a:t>
            </a:r>
          </a:p>
        </p:txBody>
      </p:sp>
      <p:pic>
        <p:nvPicPr>
          <p:cNvPr id="17" name="Picture 2" descr="How to Use Open-Ended Survey Questions +25 Examples | SurveyLegend">
            <a:extLst>
              <a:ext uri="{FF2B5EF4-FFF2-40B4-BE49-F238E27FC236}">
                <a16:creationId xmlns:a16="http://schemas.microsoft.com/office/drawing/2014/main" id="{97D6E54F-BE84-4D85-9E4A-5BB4F5AB8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t="2597" r="19318" b="-1512"/>
          <a:stretch/>
        </p:blipFill>
        <p:spPr bwMode="auto">
          <a:xfrm>
            <a:off x="9868288" y="4905250"/>
            <a:ext cx="2323709" cy="197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DFD168-A683-4516-9265-66CDC3C5D76F}"/>
              </a:ext>
            </a:extLst>
          </p:cNvPr>
          <p:cNvSpPr txBox="1">
            <a:spLocks/>
          </p:cNvSpPr>
          <p:nvPr/>
        </p:nvSpPr>
        <p:spPr>
          <a:xfrm>
            <a:off x="1410075" y="5475538"/>
            <a:ext cx="5124076" cy="61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400" dirty="0"/>
              <a:t>Dr. Xiaotian Dai (xiaotian.dai@york.ac.uk)</a:t>
            </a:r>
          </a:p>
        </p:txBody>
      </p:sp>
    </p:spTree>
    <p:extLst>
      <p:ext uri="{BB962C8B-B14F-4D97-AF65-F5344CB8AC3E}">
        <p14:creationId xmlns:p14="http://schemas.microsoft.com/office/powerpoint/2010/main" val="101368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1A57-0A7A-4102-A9A3-E5B47A6B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 of this talk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FACCB-741B-4BFB-8325-8918EA103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30747" cy="4351338"/>
          </a:xfrm>
        </p:spPr>
        <p:txBody>
          <a:bodyPr/>
          <a:lstStyle/>
          <a:p>
            <a:r>
              <a:rPr lang="en-US" altLang="zh-CN" dirty="0"/>
              <a:t>Background of MOCHA project</a:t>
            </a:r>
          </a:p>
          <a:p>
            <a:r>
              <a:rPr lang="en-US" altLang="zh-CN" dirty="0"/>
              <a:t>Challenges in many-core real-time systems</a:t>
            </a:r>
          </a:p>
          <a:p>
            <a:r>
              <a:rPr lang="en-US" altLang="zh-CN" dirty="0"/>
              <a:t>Digital twin to achieve adaptation in E/RTS</a:t>
            </a:r>
          </a:p>
          <a:p>
            <a:r>
              <a:rPr lang="en-US" altLang="zh-CN" dirty="0"/>
              <a:t>Current research and key problems to solve</a:t>
            </a:r>
          </a:p>
          <a:p>
            <a:r>
              <a:rPr lang="en-US" altLang="zh-CN" dirty="0"/>
              <a:t>Research plan</a:t>
            </a:r>
          </a:p>
        </p:txBody>
      </p:sp>
    </p:spTree>
    <p:extLst>
      <p:ext uri="{BB962C8B-B14F-4D97-AF65-F5344CB8AC3E}">
        <p14:creationId xmlns:p14="http://schemas.microsoft.com/office/powerpoint/2010/main" val="371001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CE07B1-5743-43C3-BD00-7FFC9A16D841}"/>
              </a:ext>
            </a:extLst>
          </p:cNvPr>
          <p:cNvSpPr txBox="1"/>
          <p:nvPr/>
        </p:nvSpPr>
        <p:spPr>
          <a:xfrm>
            <a:off x="1162050" y="1074510"/>
            <a:ext cx="10229850" cy="18774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/>
              <a:t>MOCHA</a:t>
            </a:r>
            <a:br>
              <a:rPr lang="en-US" altLang="zh-CN" sz="3600" dirty="0"/>
            </a:br>
            <a:r>
              <a:rPr lang="en-US" altLang="zh-CN" sz="3600" u="sng" dirty="0"/>
              <a:t>M</a:t>
            </a:r>
            <a:r>
              <a:rPr lang="en-US" altLang="zh-CN" sz="3600" dirty="0"/>
              <a:t>odelling and </a:t>
            </a:r>
            <a:r>
              <a:rPr lang="en-US" altLang="zh-CN" sz="3600" u="sng" dirty="0"/>
              <a:t>O</a:t>
            </a:r>
            <a:r>
              <a:rPr lang="en-US" altLang="zh-CN" sz="3600" dirty="0"/>
              <a:t>ptimizing </a:t>
            </a:r>
            <a:r>
              <a:rPr lang="en-US" altLang="zh-CN" sz="3600" u="sng" dirty="0"/>
              <a:t>C</a:t>
            </a:r>
            <a:r>
              <a:rPr lang="en-US" altLang="zh-CN" sz="3600" dirty="0"/>
              <a:t>omplex </a:t>
            </a:r>
            <a:r>
              <a:rPr lang="en-US" altLang="zh-CN" sz="3600" u="sng" dirty="0"/>
              <a:t>H</a:t>
            </a:r>
            <a:r>
              <a:rPr lang="en-US" altLang="zh-CN" sz="3600" dirty="0"/>
              <a:t>eterogenous </a:t>
            </a:r>
            <a:r>
              <a:rPr lang="en-US" altLang="zh-CN" sz="3600" u="sng" dirty="0"/>
              <a:t>A</a:t>
            </a:r>
            <a:r>
              <a:rPr lang="en-US" altLang="zh-CN" sz="3600" dirty="0"/>
              <a:t>rchitectures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8A735F-D3E2-4A29-93E1-B403DC6B8A33}"/>
              </a:ext>
            </a:extLst>
          </p:cNvPr>
          <p:cNvSpPr txBox="1"/>
          <p:nvPr/>
        </p:nvSpPr>
        <p:spPr>
          <a:xfrm>
            <a:off x="1162050" y="3906054"/>
            <a:ext cx="731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Collaboration between </a:t>
            </a:r>
            <a:r>
              <a:rPr lang="en-US" altLang="zh-CN" sz="2400" dirty="0" err="1"/>
              <a:t>UoY</a:t>
            </a:r>
            <a:r>
              <a:rPr lang="en-US" altLang="zh-CN" sz="2400" dirty="0"/>
              <a:t> and Huawei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Working on 5G base stations.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Funding size: £985,927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Dec 2019 – Dec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7CC8A5-B6DD-491D-BC9E-0E4083BA3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1" y="3784697"/>
            <a:ext cx="4106150" cy="2737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EA3A98-2310-4DB4-9FA4-489939D625CD}"/>
              </a:ext>
            </a:extLst>
          </p:cNvPr>
          <p:cNvSpPr txBox="1"/>
          <p:nvPr/>
        </p:nvSpPr>
        <p:spPr>
          <a:xfrm>
            <a:off x="1219201" y="58142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3"/>
              </a:rPr>
              <a:t>https://www.cs.york.ac.uk/rts/mocha/</a:t>
            </a:r>
            <a:endParaRPr lang="zh-CN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DAD22F-309F-4570-ACF2-E1910A27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64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Mathematicians model 5G mobile communications of the future">
            <a:extLst>
              <a:ext uri="{FF2B5EF4-FFF2-40B4-BE49-F238E27FC236}">
                <a16:creationId xmlns:a16="http://schemas.microsoft.com/office/drawing/2014/main" id="{51B3B00E-814B-4828-BADC-C053CF40F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42799"/>
            <a:ext cx="3949700" cy="18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C01D3-5437-49F4-B03C-CBEA24B9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- </a:t>
            </a:r>
            <a:r>
              <a:rPr lang="en-US" dirty="0"/>
              <a:t>5G Communication</a:t>
            </a:r>
          </a:p>
        </p:txBody>
      </p:sp>
      <p:pic>
        <p:nvPicPr>
          <p:cNvPr id="2052" name="Picture 4" descr="5G and IoT Will Be Leading a Paradigm Shift in M2M Communication">
            <a:extLst>
              <a:ext uri="{FF2B5EF4-FFF2-40B4-BE49-F238E27FC236}">
                <a16:creationId xmlns:a16="http://schemas.microsoft.com/office/drawing/2014/main" id="{1CC1DB69-698D-4EAE-BB69-7FF785B5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2" y="3925888"/>
            <a:ext cx="5581648" cy="27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hat is 5G? New wireless communication technology. : Knowledge">
            <a:extLst>
              <a:ext uri="{FF2B5EF4-FFF2-40B4-BE49-F238E27FC236}">
                <a16:creationId xmlns:a16="http://schemas.microsoft.com/office/drawing/2014/main" id="{4BEFDD8B-B13A-442F-8011-91666BB39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1536700"/>
            <a:ext cx="3606800" cy="21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ssive Machine Type Communication in 5G and beyond network – ITN Spotlight">
            <a:extLst>
              <a:ext uri="{FF2B5EF4-FFF2-40B4-BE49-F238E27FC236}">
                <a16:creationId xmlns:a16="http://schemas.microsoft.com/office/drawing/2014/main" id="{9A7F8B5B-D4C1-4C99-BAB6-929EECFC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6700"/>
            <a:ext cx="5288201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CA7883-4029-432F-963B-E20BAA1C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06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4789-8A53-4BAA-968A-DA8191F1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- Research Goals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21937-5966-4F2A-A8B5-73BA90C9B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Working on the next-generation of 5G base stations to meet the increasing computing demands and timing requirements.</a:t>
            </a:r>
          </a:p>
          <a:p>
            <a:r>
              <a:rPr lang="en-US" altLang="zh-CN" dirty="0"/>
              <a:t>General methods and tools that can be applied to similar systems.</a:t>
            </a:r>
          </a:p>
          <a:p>
            <a:r>
              <a:rPr lang="en-US" altLang="zh-CN" dirty="0"/>
              <a:t>Towards trustworthy many-core systems (# of cores is more than 16).</a:t>
            </a:r>
          </a:p>
        </p:txBody>
      </p:sp>
      <p:pic>
        <p:nvPicPr>
          <p:cNvPr id="5" name="图片 9" descr="图片包含 电子, 室内, 电路, 电脑&#10;&#10;描述已自动生成">
            <a:extLst>
              <a:ext uri="{FF2B5EF4-FFF2-40B4-BE49-F238E27FC236}">
                <a16:creationId xmlns:a16="http://schemas.microsoft.com/office/drawing/2014/main" id="{29F89D0D-8467-4904-893B-93C49ECAA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367" y="4301772"/>
            <a:ext cx="2873425" cy="2191103"/>
          </a:xfrm>
          <a:prstGeom prst="rect">
            <a:avLst/>
          </a:prstGeom>
        </p:spPr>
      </p:pic>
      <p:grpSp>
        <p:nvGrpSpPr>
          <p:cNvPr id="8" name="Group 20">
            <a:extLst>
              <a:ext uri="{FF2B5EF4-FFF2-40B4-BE49-F238E27FC236}">
                <a16:creationId xmlns:a16="http://schemas.microsoft.com/office/drawing/2014/main" id="{4D775C5A-A3AA-4530-8A8F-184F429A422F}"/>
              </a:ext>
            </a:extLst>
          </p:cNvPr>
          <p:cNvGrpSpPr/>
          <p:nvPr/>
        </p:nvGrpSpPr>
        <p:grpSpPr>
          <a:xfrm>
            <a:off x="2323780" y="4480664"/>
            <a:ext cx="3943679" cy="1611790"/>
            <a:chOff x="2941012" y="2824154"/>
            <a:chExt cx="5902242" cy="2412258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42C1AABD-6974-4963-AB56-D8BD6A1FFBE6}"/>
                </a:ext>
              </a:extLst>
            </p:cNvPr>
            <p:cNvSpPr/>
            <p:nvPr/>
          </p:nvSpPr>
          <p:spPr>
            <a:xfrm>
              <a:off x="2941012" y="2824154"/>
              <a:ext cx="1948237" cy="65227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I. Digital Twin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0CEF41-B522-4DA6-B42B-A128B2D08F37}"/>
                </a:ext>
              </a:extLst>
            </p:cNvPr>
            <p:cNvSpPr/>
            <p:nvPr/>
          </p:nvSpPr>
          <p:spPr>
            <a:xfrm>
              <a:off x="7012599" y="2824154"/>
              <a:ext cx="1830655" cy="6522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II. Modelling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21BA543-12FD-4546-A5F5-5C85E81CCA1F}"/>
                </a:ext>
              </a:extLst>
            </p:cNvPr>
            <p:cNvSpPr/>
            <p:nvPr/>
          </p:nvSpPr>
          <p:spPr>
            <a:xfrm>
              <a:off x="4914510" y="4584140"/>
              <a:ext cx="2139150" cy="6522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III. Scheduling and Allocation Research</a:t>
              </a:r>
            </a:p>
          </p:txBody>
        </p:sp>
        <p:cxnSp>
          <p:nvCxnSpPr>
            <p:cNvPr id="12" name="Straight Arrow Connector 2">
              <a:extLst>
                <a:ext uri="{FF2B5EF4-FFF2-40B4-BE49-F238E27FC236}">
                  <a16:creationId xmlns:a16="http://schemas.microsoft.com/office/drawing/2014/main" id="{25650AD8-1BE0-407C-B054-4AEB2DE80C1D}"/>
                </a:ext>
              </a:extLst>
            </p:cNvPr>
            <p:cNvCxnSpPr>
              <a:cxnSpLocks/>
            </p:cNvCxnSpPr>
            <p:nvPr/>
          </p:nvCxnSpPr>
          <p:spPr>
            <a:xfrm>
              <a:off x="3828836" y="3678377"/>
              <a:ext cx="914335" cy="122933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4">
              <a:extLst>
                <a:ext uri="{FF2B5EF4-FFF2-40B4-BE49-F238E27FC236}">
                  <a16:creationId xmlns:a16="http://schemas.microsoft.com/office/drawing/2014/main" id="{EB9B364A-AF30-49A6-84B1-2357454698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4838" y="3678377"/>
              <a:ext cx="844727" cy="122933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5">
              <a:extLst>
                <a:ext uri="{FF2B5EF4-FFF2-40B4-BE49-F238E27FC236}">
                  <a16:creationId xmlns:a16="http://schemas.microsoft.com/office/drawing/2014/main" id="{A2315F71-38E0-4C3C-BDA0-6127F77CC8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7811" y="3150288"/>
              <a:ext cx="1418101" cy="1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578A0D0C-6195-4DBA-A66D-AB6F45E92789}"/>
                </a:ext>
              </a:extLst>
            </p:cNvPr>
            <p:cNvSpPr txBox="1"/>
            <p:nvPr/>
          </p:nvSpPr>
          <p:spPr>
            <a:xfrm>
              <a:off x="5159416" y="3723500"/>
              <a:ext cx="1649338" cy="552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MOCHA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95F1F-2AA5-4580-93DF-87D775F9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12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BBDAD-5DA7-489E-8CF7-A4DF7EE9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 in many-core real-time systems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65BB2-24F2-4474-8F81-2BF92B0D0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9982200" cy="4815455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Systems are designed and verified with models, but these models could be inaccurate/ invalidated.</a:t>
            </a:r>
          </a:p>
          <a:p>
            <a:pPr lvl="1"/>
            <a:r>
              <a:rPr lang="en-US" altLang="zh-CN" dirty="0"/>
              <a:t>The number of cores keeps increasing for industrial embedded devices or “edge” computing, with flexible yet complex architecture – parallelism and interference need to be further explored.</a:t>
            </a:r>
          </a:p>
          <a:p>
            <a:pPr lvl="1"/>
            <a:r>
              <a:rPr lang="en-US" altLang="zh-CN" dirty="0"/>
              <a:t>Working environment is subjected to more uncertainties, which is hard to be predicted at design-time. However, design decisions have to be made before hardware is being made available.</a:t>
            </a:r>
          </a:p>
          <a:p>
            <a:r>
              <a:rPr lang="en-US" altLang="zh-CN" sz="2400" dirty="0"/>
              <a:t>Demand on enhancing predictability, adaptiveness and performance (e.g. by better use of cache.).</a:t>
            </a:r>
          </a:p>
          <a:p>
            <a:r>
              <a:rPr lang="en-US" altLang="zh-CN" sz="2400" dirty="0"/>
              <a:t>Assuring that the system has meet the timing requirements. For example, URLLC (ultra-reliable low latency communications) has a deadline requirement of 1 </a:t>
            </a:r>
            <a:r>
              <a:rPr lang="en-US" altLang="zh-CN" sz="2400" i="1" dirty="0" err="1"/>
              <a:t>ms</a:t>
            </a:r>
            <a:r>
              <a:rPr lang="en-US" altLang="zh-CN" sz="2400" dirty="0" err="1"/>
              <a:t>.</a:t>
            </a:r>
            <a:endParaRPr lang="en-US" altLang="zh-C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ED60-CBCE-4717-926A-3D71D189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95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014E-7BEA-4204-BEAC-4CB96075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Digital Twin (DT) in Industrial Systems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1AACB-FA98-4883-B5FC-B1D7F4D78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“A digital twin is a </a:t>
            </a:r>
            <a:r>
              <a:rPr lang="en-US" altLang="zh-CN" i="1" dirty="0"/>
              <a:t>virtual representation </a:t>
            </a:r>
            <a:r>
              <a:rPr lang="en-US" altLang="zh-CN" dirty="0"/>
              <a:t>that serves as the </a:t>
            </a:r>
            <a:r>
              <a:rPr lang="en-US" altLang="zh-CN" i="1" dirty="0"/>
              <a:t>real-time</a:t>
            </a:r>
            <a:r>
              <a:rPr lang="en-US" altLang="zh-CN" dirty="0"/>
              <a:t> digital counterpart of a physical object or process.” </a:t>
            </a:r>
          </a:p>
          <a:p>
            <a:r>
              <a:rPr lang="en-US" altLang="zh-CN" dirty="0"/>
              <a:t>Attempts have been made in space and avionics, transportation, industrial automation, medical systems and autonomous driving.</a:t>
            </a:r>
          </a:p>
          <a:p>
            <a:r>
              <a:rPr lang="en-US" altLang="zh-CN" dirty="0"/>
              <a:t>DT is an ideal way of verifying a system before it is deployed, and through its life-cycle (more than a simulator).</a:t>
            </a:r>
            <a:endParaRPr lang="zh-CN" altLang="en-US" dirty="0"/>
          </a:p>
        </p:txBody>
      </p:sp>
      <p:pic>
        <p:nvPicPr>
          <p:cNvPr id="4" name="Picture 2" descr="Digital twins: creating new innovation opportunities | Job Wizards">
            <a:extLst>
              <a:ext uri="{FF2B5EF4-FFF2-40B4-BE49-F238E27FC236}">
                <a16:creationId xmlns:a16="http://schemas.microsoft.com/office/drawing/2014/main" id="{BCD30A50-B1BC-4A84-9937-7171F97E1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r="5059"/>
          <a:stretch/>
        </p:blipFill>
        <p:spPr bwMode="auto">
          <a:xfrm>
            <a:off x="8156179" y="4510984"/>
            <a:ext cx="3401659" cy="1908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1888EE-01A5-452A-8069-38C1E116EC95}"/>
              </a:ext>
            </a:extLst>
          </p:cNvPr>
          <p:cNvSpPr txBox="1"/>
          <p:nvPr/>
        </p:nvSpPr>
        <p:spPr>
          <a:xfrm>
            <a:off x="8406632" y="6504610"/>
            <a:ext cx="2967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Digital Twin for Avionic Engine Design and Control</a:t>
            </a:r>
          </a:p>
        </p:txBody>
      </p:sp>
      <p:pic>
        <p:nvPicPr>
          <p:cNvPr id="6" name="Picture 2" descr="The Closed-Loop Digital Twin | Siemens Digital Industries Software">
            <a:extLst>
              <a:ext uri="{FF2B5EF4-FFF2-40B4-BE49-F238E27FC236}">
                <a16:creationId xmlns:a16="http://schemas.microsoft.com/office/drawing/2014/main" id="{E4E32F07-E55B-4614-89A1-994322B8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34" y="4512334"/>
            <a:ext cx="3401658" cy="1913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4EA0FB-6A5A-449D-B1BA-B7976E8AC004}"/>
              </a:ext>
            </a:extLst>
          </p:cNvPr>
          <p:cNvSpPr txBox="1"/>
          <p:nvPr/>
        </p:nvSpPr>
        <p:spPr>
          <a:xfrm>
            <a:off x="5112479" y="6522813"/>
            <a:ext cx="1988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Digital Twin for Process Control</a:t>
            </a:r>
          </a:p>
        </p:txBody>
      </p:sp>
      <p:pic>
        <p:nvPicPr>
          <p:cNvPr id="8" name="Picture 2" descr="A Digital Twin to Develop Blue Denmark | mfame.guru">
            <a:extLst>
              <a:ext uri="{FF2B5EF4-FFF2-40B4-BE49-F238E27FC236}">
                <a16:creationId xmlns:a16="http://schemas.microsoft.com/office/drawing/2014/main" id="{2B1FF86C-82E0-4AF2-BEA9-EE43F24FF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30" y="4512334"/>
            <a:ext cx="2879889" cy="1918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0871F8-FCAE-4C47-99B6-11147E6A7C9C}"/>
              </a:ext>
            </a:extLst>
          </p:cNvPr>
          <p:cNvSpPr txBox="1"/>
          <p:nvPr/>
        </p:nvSpPr>
        <p:spPr>
          <a:xfrm>
            <a:off x="1086231" y="6517650"/>
            <a:ext cx="2436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Digital Twin for Maritime Transportation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6DE46A-F3C3-4A8C-9ADD-962FB09B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40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0AB0-1DC0-4412-B68B-9920C521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DT for Embedded/Real-Time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D62DB-ECC6-49C6-8DE7-7BB849872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29682" cy="47163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However, DT is not considered as much in E/RT systems.</a:t>
            </a: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 our vision, DT can be helpful from two perspectives: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Design-time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fast evaluation and exploration with approximated models;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Run-time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refinement through observations from the real system.</a:t>
            </a: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When applying the DT, we have these principles in mind:</a:t>
            </a: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Efficiency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---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a satisfactory model without full coverage profiling.</a:t>
            </a: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Acceptability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--- following engineering practice and reduce efforts.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B9756-AC74-4E4D-B6F9-89723B2A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0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E057-CB37-408A-A38F-D1B6E41B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DT for Embedded/Real-Time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F0C99-0D32-46A9-82B5-EEBB655CE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In our previous RTAS’21 paper, we introduced five key challenges to adopt Digital Twin in real-time multi-core systems</a:t>
            </a:r>
            <a:r>
              <a:rPr lang="en-US" altLang="zh-CN" sz="3200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800" dirty="0"/>
              <a:t> C1 - Determining the Key Parameters for the Range of Operational Usage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800" dirty="0"/>
              <a:t> C2 - Achieving Sufficient Coverage in an Efficient Manner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800" dirty="0"/>
              <a:t> C3 - Creating Representative Models Supporting Reliability Assessment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800" dirty="0"/>
              <a:t> C4 - Managing Uncertainties as Part of Establishing Confidence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C5 - Robust Decision Making in the Presence of Inaccuracies</a:t>
            </a:r>
          </a:p>
          <a:p>
            <a:r>
              <a:rPr lang="en-US" sz="3200" dirty="0"/>
              <a:t>The success of a Digital Twin largely depends on the solutions to these challenges.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E54B7-E02E-4387-9CF7-E4D9F8958664}"/>
              </a:ext>
            </a:extLst>
          </p:cNvPr>
          <p:cNvSpPr txBox="1"/>
          <p:nvPr/>
        </p:nvSpPr>
        <p:spPr>
          <a:xfrm>
            <a:off x="616230" y="6338986"/>
            <a:ext cx="10959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[1] X. Dai, et al. “Brief Industry Paper: Digital Twin for Dependable Multi-Core Real-Time Systems---Requirements and Open Challenges”. RTAS.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4AD2F-3F32-4340-8D40-08B1687F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091A-8CCF-47C5-9AF4-E438C99D56B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54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1133</Words>
  <Application>Microsoft Office PowerPoint</Application>
  <PresentationFormat>Widescreen</PresentationFormat>
  <Paragraphs>115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Arial</vt:lpstr>
      <vt:lpstr>Calibri</vt:lpstr>
      <vt:lpstr>Cambria</vt:lpstr>
      <vt:lpstr>Tw Cen MT</vt:lpstr>
      <vt:lpstr>Wingdings</vt:lpstr>
      <vt:lpstr>Office Theme</vt:lpstr>
      <vt:lpstr>PowerPoint Presentation</vt:lpstr>
      <vt:lpstr>Contents of this talk</vt:lpstr>
      <vt:lpstr>PowerPoint Presentation</vt:lpstr>
      <vt:lpstr>Background - 5G Communication</vt:lpstr>
      <vt:lpstr>Background - Research Goals</vt:lpstr>
      <vt:lpstr>Challenges in many-core real-time systems</vt:lpstr>
      <vt:lpstr>Digital Twin (DT) in Industrial Systems</vt:lpstr>
      <vt:lpstr>DT for Embedded/Real-Time System</vt:lpstr>
      <vt:lpstr>DT for Embedded/Real-Time System</vt:lpstr>
      <vt:lpstr>Current Research and Key Problems</vt:lpstr>
      <vt:lpstr>Current Research and Key Problems</vt:lpstr>
      <vt:lpstr>Current Research and Key Problems</vt:lpstr>
      <vt:lpstr>Current Research and Key Problems</vt:lpstr>
      <vt:lpstr>Research Plan</vt:lpstr>
      <vt:lpstr>Questions and 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Systems Research Challenge --- Digital Twin for Many-Core Industrial System</dc:title>
  <dc:creator>Xiaotian Dai</dc:creator>
  <cp:lastModifiedBy>Xiaotian Dai</cp:lastModifiedBy>
  <cp:revision>110</cp:revision>
  <dcterms:created xsi:type="dcterms:W3CDTF">2021-11-24T10:14:04Z</dcterms:created>
  <dcterms:modified xsi:type="dcterms:W3CDTF">2021-11-30T22:43:06Z</dcterms:modified>
</cp:coreProperties>
</file>