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ppt/comments/comment2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5" r:id="rId1"/>
  </p:sldMasterIdLst>
  <p:notesMasterIdLst>
    <p:notesMasterId r:id="rId21"/>
  </p:notesMasterIdLst>
  <p:sldIdLst>
    <p:sldId id="276" r:id="rId2"/>
    <p:sldId id="259" r:id="rId3"/>
    <p:sldId id="260" r:id="rId4"/>
    <p:sldId id="261" r:id="rId5"/>
    <p:sldId id="278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7" r:id="rId15"/>
    <p:sldId id="270" r:id="rId16"/>
    <p:sldId id="271" r:id="rId17"/>
    <p:sldId id="272" r:id="rId18"/>
    <p:sldId id="274" r:id="rId19"/>
    <p:sldId id="273" r:id="rId20"/>
  </p:sldIdLst>
  <p:sldSz cx="9144000" cy="6858000" type="screen4x3"/>
  <p:notesSz cx="6858000" cy="91440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Hao Xu" initials="HX" lastIdx="3" clrIdx="0">
    <p:extLst>
      <p:ext uri="{19B8F6BF-5375-455C-9EA6-DF929625EA0E}">
        <p15:presenceInfo xmlns:p15="http://schemas.microsoft.com/office/powerpoint/2012/main" userId="Hao Xu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>
      <p:cViewPr varScale="1">
        <p:scale>
          <a:sx n="117" d="100"/>
          <a:sy n="117" d="100"/>
        </p:scale>
        <p:origin x="720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commentAuthors" Target="commentAuthor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15-10-17T10:44:06.252" idx="1">
    <p:pos x="10" y="10"/>
    <p:text>Schedulability improvement</p:text>
    <p:extLst>
      <p:ext uri="{C676402C-5697-4E1C-873F-D02D1690AC5C}">
        <p15:threadingInfo xmlns:p15="http://schemas.microsoft.com/office/powerpoint/2012/main" timeZoneBias="-60"/>
      </p:ext>
    </p:extLst>
  </p:cm>
</p:cmLst>
</file>

<file path=ppt/comments/comment2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15-10-17T10:45:32.058" idx="3">
    <p:pos x="10" y="10"/>
    <p:text>Multi core!</p:text>
    <p:extLst>
      <p:ext uri="{C676402C-5697-4E1C-873F-D02D1690AC5C}">
        <p15:threadingInfo xmlns:p15="http://schemas.microsoft.com/office/powerpoint/2012/main" timeZoneBias="-60"/>
      </p:ext>
    </p:extLst>
  </p:cm>
</p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panose="020B0604020202020204" pitchFamily="34" charset="0"/>
              </a:defRPr>
            </a:lvl1pPr>
          </a:lstStyle>
          <a:p>
            <a:endParaRPr lang="en-GB" altLang="zh-CN"/>
          </a:p>
        </p:txBody>
      </p:sp>
      <p:sp>
        <p:nvSpPr>
          <p:cNvPr id="1044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panose="020B0604020202020204" pitchFamily="34" charset="0"/>
              </a:defRPr>
            </a:lvl1pPr>
          </a:lstStyle>
          <a:p>
            <a:endParaRPr lang="en-GB" altLang="zh-CN"/>
          </a:p>
        </p:txBody>
      </p:sp>
      <p:sp>
        <p:nvSpPr>
          <p:cNvPr id="1044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044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zh-CN" smtClean="0"/>
              <a:t>Click to edit Master text styles</a:t>
            </a:r>
          </a:p>
          <a:p>
            <a:pPr lvl="1"/>
            <a:r>
              <a:rPr lang="en-GB" altLang="zh-CN" smtClean="0"/>
              <a:t>Second level</a:t>
            </a:r>
          </a:p>
          <a:p>
            <a:pPr lvl="2"/>
            <a:r>
              <a:rPr lang="en-GB" altLang="zh-CN" smtClean="0"/>
              <a:t>Third level</a:t>
            </a:r>
          </a:p>
          <a:p>
            <a:pPr lvl="3"/>
            <a:r>
              <a:rPr lang="en-GB" altLang="zh-CN" smtClean="0"/>
              <a:t>Fourth level</a:t>
            </a:r>
          </a:p>
          <a:p>
            <a:pPr lvl="4"/>
            <a:r>
              <a:rPr lang="en-GB" altLang="zh-CN" smtClean="0"/>
              <a:t>Fifth level</a:t>
            </a:r>
          </a:p>
        </p:txBody>
      </p:sp>
      <p:sp>
        <p:nvSpPr>
          <p:cNvPr id="1044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panose="020B0604020202020204" pitchFamily="34" charset="0"/>
              </a:defRPr>
            </a:lvl1pPr>
          </a:lstStyle>
          <a:p>
            <a:endParaRPr lang="en-GB" altLang="zh-CN"/>
          </a:p>
        </p:txBody>
      </p:sp>
      <p:sp>
        <p:nvSpPr>
          <p:cNvPr id="1044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panose="020B0604020202020204" pitchFamily="34" charset="0"/>
              </a:defRPr>
            </a:lvl1pPr>
          </a:lstStyle>
          <a:p>
            <a:fld id="{5637456C-5555-430B-9E86-A1AAAAE77D39}" type="slidenum">
              <a:rPr lang="en-GB" altLang="zh-CN"/>
              <a:pPr/>
              <a:t>‹#›</a:t>
            </a:fld>
            <a:endParaRPr lang="en-GB" altLang="zh-CN"/>
          </a:p>
        </p:txBody>
      </p:sp>
    </p:spTree>
    <p:extLst>
      <p:ext uri="{BB962C8B-B14F-4D97-AF65-F5344CB8AC3E}">
        <p14:creationId xmlns:p14="http://schemas.microsoft.com/office/powerpoint/2010/main" val="259468652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37456C-5555-430B-9E86-A1AAAAE77D39}" type="slidenum">
              <a:rPr lang="en-GB" altLang="zh-CN" smtClean="0"/>
              <a:pPr/>
              <a:t>3</a:t>
            </a:fld>
            <a:endParaRPr lang="en-GB" altLang="zh-CN"/>
          </a:p>
        </p:txBody>
      </p:sp>
    </p:spTree>
    <p:extLst>
      <p:ext uri="{BB962C8B-B14F-4D97-AF65-F5344CB8AC3E}">
        <p14:creationId xmlns:p14="http://schemas.microsoft.com/office/powerpoint/2010/main" val="18751933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1922" name="Group 2"/>
          <p:cNvGrpSpPr>
            <a:grpSpLocks/>
          </p:cNvGrpSpPr>
          <p:nvPr/>
        </p:nvGrpSpPr>
        <p:grpSpPr bwMode="auto">
          <a:xfrm>
            <a:off x="0" y="2438400"/>
            <a:ext cx="9009063" cy="1052513"/>
            <a:chOff x="0" y="1536"/>
            <a:chExt cx="5675" cy="663"/>
          </a:xfrm>
        </p:grpSpPr>
        <p:grpSp>
          <p:nvGrpSpPr>
            <p:cNvPr id="81923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81924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2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81925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2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</p:grpSp>
        <p:grpSp>
          <p:nvGrpSpPr>
            <p:cNvPr id="8192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81927" name="Rectangle 7"/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384" cy="432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81928" name="Rectangle 8"/>
              <p:cNvSpPr>
                <a:spLocks noChangeArrowheads="1"/>
              </p:cNvSpPr>
              <p:nvPr/>
            </p:nvSpPr>
            <p:spPr bwMode="auto">
              <a:xfrm>
                <a:off x="1248" y="2640"/>
                <a:ext cx="336" cy="432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</p:grpSp>
        <p:sp>
          <p:nvSpPr>
            <p:cNvPr id="81929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81930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bg2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81931" name="Rectangle 11"/>
            <p:cNvSpPr>
              <a:spLocks noChangeArrowheads="1"/>
            </p:cNvSpPr>
            <p:nvPr/>
          </p:nvSpPr>
          <p:spPr bwMode="auto">
            <a:xfrm flipV="1">
              <a:off x="199" y="2054"/>
              <a:ext cx="5476" cy="35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</p:grpSp>
      <p:sp>
        <p:nvSpPr>
          <p:cNvPr id="81932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990600" y="1676400"/>
            <a:ext cx="7772400" cy="146208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zh-CN" altLang="en-US" noProof="0" smtClean="0"/>
              <a:t>单击此处编辑母版标题样式</a:t>
            </a:r>
            <a:endParaRPr lang="en-GB" altLang="zh-CN" noProof="0" smtClean="0"/>
          </a:p>
        </p:txBody>
      </p:sp>
      <p:sp>
        <p:nvSpPr>
          <p:cNvPr id="81933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anose="05000000000000000000" pitchFamily="2" charset="2"/>
              <a:buNone/>
              <a:defRPr b="1"/>
            </a:lvl1pPr>
          </a:lstStyle>
          <a:p>
            <a:pPr lvl="0"/>
            <a:r>
              <a:rPr lang="zh-CN" altLang="en-US" noProof="0" smtClean="0"/>
              <a:t>单击此处编辑母版副标题样式</a:t>
            </a:r>
            <a:endParaRPr lang="en-GB" altLang="zh-CN" noProof="0" smtClean="0"/>
          </a:p>
        </p:txBody>
      </p:sp>
      <p:sp>
        <p:nvSpPr>
          <p:cNvPr id="81935" name="Rectangle 1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zh-CN"/>
          </a:p>
        </p:txBody>
      </p:sp>
      <p:sp>
        <p:nvSpPr>
          <p:cNvPr id="81936" name="Rectangle 1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E4B7F22E-FB82-4FE5-9793-8134AE5B240C}" type="slidenum">
              <a:rPr lang="en-GB" altLang="zh-CN"/>
              <a:pPr/>
              <a:t>‹#›</a:t>
            </a:fld>
            <a:endParaRPr lang="en-GB" altLang="zh-CN"/>
          </a:p>
        </p:txBody>
      </p:sp>
      <p:pic>
        <p:nvPicPr>
          <p:cNvPr id="81938" name="Picture 18" descr="colou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6092825"/>
            <a:ext cx="1512887" cy="5667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1939" name="Picture 19"/>
          <p:cNvPicPr preferRelativeResize="0">
            <a:picLocks noChangeArrowheads="1"/>
          </p:cNvPicPr>
          <p:nvPr/>
        </p:nvPicPr>
        <p:blipFill>
          <a:blip r:embed="rId3" cstate="print">
            <a:lum bright="12000" contrast="-12000"/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2500" y="6308725"/>
            <a:ext cx="2216150" cy="306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zh-CN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FF06686-1C79-4D5E-B7B9-61345BDD3177}" type="slidenum">
              <a:rPr lang="en-GB" altLang="zh-CN"/>
              <a:pPr/>
              <a:t>‹#›</a:t>
            </a:fld>
            <a:endParaRPr lang="en-GB" altLang="zh-CN"/>
          </a:p>
        </p:txBody>
      </p:sp>
    </p:spTree>
    <p:extLst>
      <p:ext uri="{BB962C8B-B14F-4D97-AF65-F5344CB8AC3E}">
        <p14:creationId xmlns:p14="http://schemas.microsoft.com/office/powerpoint/2010/main" val="12584397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7004050" y="214313"/>
            <a:ext cx="1951038" cy="5918200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1150938" y="214313"/>
            <a:ext cx="5700712" cy="5918200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zh-CN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3233C247-0B19-44F1-841C-E62B23D7A226}" type="slidenum">
              <a:rPr lang="en-GB" altLang="zh-CN"/>
              <a:pPr/>
              <a:t>‹#›</a:t>
            </a:fld>
            <a:endParaRPr lang="en-GB" altLang="zh-CN"/>
          </a:p>
        </p:txBody>
      </p:sp>
    </p:spTree>
    <p:extLst>
      <p:ext uri="{BB962C8B-B14F-4D97-AF65-F5344CB8AC3E}">
        <p14:creationId xmlns:p14="http://schemas.microsoft.com/office/powerpoint/2010/main" val="13670475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zh-CN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199AAF4-315B-40C9-B50B-E050A4E3BFBA}" type="slidenum">
              <a:rPr lang="en-GB" altLang="zh-CN"/>
              <a:pPr/>
              <a:t>‹#›</a:t>
            </a:fld>
            <a:endParaRPr lang="en-GB" altLang="zh-CN"/>
          </a:p>
        </p:txBody>
      </p:sp>
    </p:spTree>
    <p:extLst>
      <p:ext uri="{BB962C8B-B14F-4D97-AF65-F5344CB8AC3E}">
        <p14:creationId xmlns:p14="http://schemas.microsoft.com/office/powerpoint/2010/main" val="38981891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zh-CN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79B7C3B2-BA23-4521-91C4-9BFBA3DD7844}" type="slidenum">
              <a:rPr lang="en-GB" altLang="zh-CN"/>
              <a:pPr/>
              <a:t>‹#›</a:t>
            </a:fld>
            <a:endParaRPr lang="en-GB" altLang="zh-CN"/>
          </a:p>
        </p:txBody>
      </p:sp>
    </p:spTree>
    <p:extLst>
      <p:ext uri="{BB962C8B-B14F-4D97-AF65-F5344CB8AC3E}">
        <p14:creationId xmlns:p14="http://schemas.microsoft.com/office/powerpoint/2010/main" val="9487826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zh-CN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DEBED5D-7CF6-4E40-BFCA-8E71B5FF6BE9}" type="slidenum">
              <a:rPr lang="en-GB" altLang="zh-CN"/>
              <a:pPr/>
              <a:t>‹#›</a:t>
            </a:fld>
            <a:endParaRPr lang="en-GB" altLang="zh-CN"/>
          </a:p>
        </p:txBody>
      </p:sp>
    </p:spTree>
    <p:extLst>
      <p:ext uri="{BB962C8B-B14F-4D97-AF65-F5344CB8AC3E}">
        <p14:creationId xmlns:p14="http://schemas.microsoft.com/office/powerpoint/2010/main" val="16159609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页脚占位符 6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zh-CN"/>
          </a:p>
        </p:txBody>
      </p:sp>
      <p:sp>
        <p:nvSpPr>
          <p:cNvPr id="8" name="灯片编号占位符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0238DC64-0ED7-48CF-979B-14C2E973F61F}" type="slidenum">
              <a:rPr lang="en-GB" altLang="zh-CN"/>
              <a:pPr/>
              <a:t>‹#›</a:t>
            </a:fld>
            <a:endParaRPr lang="en-GB" altLang="zh-CN"/>
          </a:p>
        </p:txBody>
      </p:sp>
    </p:spTree>
    <p:extLst>
      <p:ext uri="{BB962C8B-B14F-4D97-AF65-F5344CB8AC3E}">
        <p14:creationId xmlns:p14="http://schemas.microsoft.com/office/powerpoint/2010/main" val="38153933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zh-CN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4079B09-F1BD-49D9-AAD2-A10229FE2161}" type="slidenum">
              <a:rPr lang="en-GB" altLang="zh-CN"/>
              <a:pPr/>
              <a:t>‹#›</a:t>
            </a:fld>
            <a:endParaRPr lang="en-GB" altLang="zh-CN"/>
          </a:p>
        </p:txBody>
      </p:sp>
    </p:spTree>
    <p:extLst>
      <p:ext uri="{BB962C8B-B14F-4D97-AF65-F5344CB8AC3E}">
        <p14:creationId xmlns:p14="http://schemas.microsoft.com/office/powerpoint/2010/main" val="894575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脚占位符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zh-CN"/>
          </a:p>
        </p:txBody>
      </p:sp>
      <p:sp>
        <p:nvSpPr>
          <p:cNvPr id="3" name="灯片编号占位符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7C06FFC6-2CB3-474C-B653-ED8CEA029D63}" type="slidenum">
              <a:rPr lang="en-GB" altLang="zh-CN"/>
              <a:pPr/>
              <a:t>‹#›</a:t>
            </a:fld>
            <a:endParaRPr lang="en-GB" altLang="zh-CN"/>
          </a:p>
        </p:txBody>
      </p:sp>
    </p:spTree>
    <p:extLst>
      <p:ext uri="{BB962C8B-B14F-4D97-AF65-F5344CB8AC3E}">
        <p14:creationId xmlns:p14="http://schemas.microsoft.com/office/powerpoint/2010/main" val="20804363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zh-CN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6825F24F-5CB3-4E7E-A83E-8B3584B7FD44}" type="slidenum">
              <a:rPr lang="en-GB" altLang="zh-CN"/>
              <a:pPr/>
              <a:t>‹#›</a:t>
            </a:fld>
            <a:endParaRPr lang="en-GB" altLang="zh-CN"/>
          </a:p>
        </p:txBody>
      </p:sp>
    </p:spTree>
    <p:extLst>
      <p:ext uri="{BB962C8B-B14F-4D97-AF65-F5344CB8AC3E}">
        <p14:creationId xmlns:p14="http://schemas.microsoft.com/office/powerpoint/2010/main" val="13559602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 smtClean="0"/>
              <a:t>单击图标添加图片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zh-CN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50E837DC-656B-412E-989D-87DBCBD98578}" type="slidenum">
              <a:rPr lang="en-GB" altLang="zh-CN"/>
              <a:pPr/>
              <a:t>‹#›</a:t>
            </a:fld>
            <a:endParaRPr lang="en-GB" altLang="zh-CN"/>
          </a:p>
        </p:txBody>
      </p:sp>
    </p:spTree>
    <p:extLst>
      <p:ext uri="{BB962C8B-B14F-4D97-AF65-F5344CB8AC3E}">
        <p14:creationId xmlns:p14="http://schemas.microsoft.com/office/powerpoint/2010/main" val="19232637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/>
          <p:cNvSpPr>
            <a:spLocks noChangeArrowheads="1"/>
          </p:cNvSpPr>
          <p:nvPr/>
        </p:nvSpPr>
        <p:spPr bwMode="ltGray">
          <a:xfrm>
            <a:off x="417513" y="1098550"/>
            <a:ext cx="438150" cy="474663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endParaRPr kumimoji="1" lang="zh-CN" altLang="zh-CN" sz="2400"/>
          </a:p>
        </p:txBody>
      </p:sp>
      <p:sp>
        <p:nvSpPr>
          <p:cNvPr id="80899" name="Rectangle 3"/>
          <p:cNvSpPr>
            <a:spLocks noChangeArrowheads="1"/>
          </p:cNvSpPr>
          <p:nvPr/>
        </p:nvSpPr>
        <p:spPr bwMode="ltGray">
          <a:xfrm>
            <a:off x="800100" y="1098550"/>
            <a:ext cx="328613" cy="474663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endParaRPr kumimoji="1" lang="zh-CN" altLang="zh-CN" sz="2400"/>
          </a:p>
        </p:txBody>
      </p:sp>
      <p:sp>
        <p:nvSpPr>
          <p:cNvPr id="80900" name="Rectangle 4"/>
          <p:cNvSpPr>
            <a:spLocks noChangeArrowheads="1"/>
          </p:cNvSpPr>
          <p:nvPr/>
        </p:nvSpPr>
        <p:spPr bwMode="ltGray">
          <a:xfrm>
            <a:off x="541338" y="1520825"/>
            <a:ext cx="422275" cy="474663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endParaRPr kumimoji="1" lang="zh-CN" altLang="zh-CN" sz="2400"/>
          </a:p>
        </p:txBody>
      </p:sp>
      <p:sp>
        <p:nvSpPr>
          <p:cNvPr id="80901" name="Rectangle 5"/>
          <p:cNvSpPr>
            <a:spLocks noChangeArrowheads="1"/>
          </p:cNvSpPr>
          <p:nvPr/>
        </p:nvSpPr>
        <p:spPr bwMode="ltGray">
          <a:xfrm>
            <a:off x="911225" y="1520825"/>
            <a:ext cx="368300" cy="474663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endParaRPr kumimoji="1" lang="zh-CN" altLang="zh-CN" sz="2400"/>
          </a:p>
        </p:txBody>
      </p:sp>
      <p:sp>
        <p:nvSpPr>
          <p:cNvPr id="80902" name="Rectangle 6"/>
          <p:cNvSpPr>
            <a:spLocks noChangeArrowheads="1"/>
          </p:cNvSpPr>
          <p:nvPr/>
        </p:nvSpPr>
        <p:spPr bwMode="ltGray">
          <a:xfrm>
            <a:off x="127000" y="1447800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endParaRPr kumimoji="1" lang="zh-CN" altLang="zh-CN" sz="2400"/>
          </a:p>
        </p:txBody>
      </p:sp>
      <p:sp>
        <p:nvSpPr>
          <p:cNvPr id="80903" name="Rectangle 7"/>
          <p:cNvSpPr>
            <a:spLocks noChangeArrowheads="1"/>
          </p:cNvSpPr>
          <p:nvPr/>
        </p:nvSpPr>
        <p:spPr bwMode="gray">
          <a:xfrm>
            <a:off x="762000" y="990600"/>
            <a:ext cx="31750" cy="1052513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endParaRPr kumimoji="1" lang="zh-CN" altLang="zh-CN" sz="2400"/>
          </a:p>
        </p:txBody>
      </p:sp>
      <p:sp>
        <p:nvSpPr>
          <p:cNvPr id="80904" name="Rectangle 8"/>
          <p:cNvSpPr>
            <a:spLocks noChangeArrowheads="1"/>
          </p:cNvSpPr>
          <p:nvPr/>
        </p:nvSpPr>
        <p:spPr bwMode="gray">
          <a:xfrm>
            <a:off x="442913" y="1781175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endParaRPr kumimoji="1" lang="zh-CN" altLang="zh-CN" sz="2400"/>
          </a:p>
        </p:txBody>
      </p:sp>
      <p:sp>
        <p:nvSpPr>
          <p:cNvPr id="80905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50938" y="214313"/>
            <a:ext cx="7793037" cy="14620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en-GB" altLang="zh-CN" smtClean="0"/>
          </a:p>
        </p:txBody>
      </p:sp>
      <p:sp>
        <p:nvSpPr>
          <p:cNvPr id="80906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GB" altLang="zh-CN" smtClean="0"/>
          </a:p>
        </p:txBody>
      </p:sp>
      <p:pic>
        <p:nvPicPr>
          <p:cNvPr id="80912" name="Picture 16" descr="colour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6092825"/>
            <a:ext cx="1512887" cy="5667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0915" name="Rectangle 19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403350" y="6237288"/>
            <a:ext cx="63373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solidFill>
                  <a:schemeClr val="bg2"/>
                </a:solidFill>
                <a:latin typeface="+mn-lt"/>
                <a:ea typeface="宋体" panose="02010600030101010101" pitchFamily="2" charset="-122"/>
              </a:defRPr>
            </a:lvl1pPr>
          </a:lstStyle>
          <a:p>
            <a:endParaRPr lang="en-GB" altLang="zh-CN"/>
          </a:p>
        </p:txBody>
      </p:sp>
      <p:sp>
        <p:nvSpPr>
          <p:cNvPr id="80916" name="Rectangle 2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740650" y="6248400"/>
            <a:ext cx="10223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solidFill>
                  <a:schemeClr val="bg2"/>
                </a:solidFill>
                <a:latin typeface="+mn-lt"/>
                <a:ea typeface="宋体" panose="02010600030101010101" pitchFamily="2" charset="-122"/>
              </a:defRPr>
            </a:lvl1pPr>
          </a:lstStyle>
          <a:p>
            <a:fld id="{E8644C5F-5190-4B12-A767-CEA0DF797427}" type="slidenum">
              <a:rPr lang="en-GB" altLang="zh-CN"/>
              <a:pPr/>
              <a:t>‹#›</a:t>
            </a:fld>
            <a:endParaRPr lang="en-GB" altLang="zh-CN"/>
          </a:p>
        </p:txBody>
      </p:sp>
      <p:pic>
        <p:nvPicPr>
          <p:cNvPr id="80918" name="Picture 22"/>
          <p:cNvPicPr preferRelativeResize="0">
            <a:picLocks noChangeArrowheads="1"/>
          </p:cNvPicPr>
          <p:nvPr/>
        </p:nvPicPr>
        <p:blipFill>
          <a:blip r:embed="rId14" cstate="print">
            <a:lum bright="12000" contrast="-12000"/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2500" y="6308725"/>
            <a:ext cx="2216150" cy="306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  <p:sldLayoutId id="2147483657" r:id="rId2"/>
    <p:sldLayoutId id="2147483658" r:id="rId3"/>
    <p:sldLayoutId id="2147483659" r:id="rId4"/>
    <p:sldLayoutId id="2147483660" r:id="rId5"/>
    <p:sldLayoutId id="2147483661" r:id="rId6"/>
    <p:sldLayoutId id="2147483662" r:id="rId7"/>
    <p:sldLayoutId id="2147483663" r:id="rId8"/>
    <p:sldLayoutId id="2147483664" r:id="rId9"/>
    <p:sldLayoutId id="2147483665" r:id="rId10"/>
    <p:sldLayoutId id="2147483666" r:id="rId11"/>
  </p:sldLayoutIdLst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4400" b="1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Verdana" panose="020B0604030504040204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Verdana" panose="020B0604030504040204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Verdana" panose="020B0604030504040204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Verdana" panose="020B0604030504040204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Verdana" panose="020B0604030504040204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Verdana" panose="020B0604030504040204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Verdana" panose="020B0604030504040204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Verdana" panose="020B0604030504040204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anose="05000000000000000000" pitchFamily="2" charset="2"/>
        <a:buChar char="n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anose="05000000000000000000" pitchFamily="2" charset="2"/>
        <a:buChar char="n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anose="05000000000000000000" pitchFamily="2" charset="2"/>
        <a:buChar char="n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anose="05000000000000000000" pitchFamily="2" charset="2"/>
        <a:buChar char="n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anose="05000000000000000000" pitchFamily="2" charset="2"/>
        <a:buChar char="n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omments" Target="../comments/commen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omments" Target="../comments/comment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/>
          <a:p>
            <a:fld id="{256CF546-A15F-454E-AB6F-2AE0B4557B8C}" type="slidenum">
              <a:rPr lang="en-GB" altLang="zh-CN"/>
              <a:pPr/>
              <a:t>1</a:t>
            </a:fld>
            <a:endParaRPr lang="en-GB" altLang="zh-CN"/>
          </a:p>
        </p:txBody>
      </p:sp>
      <p:sp>
        <p:nvSpPr>
          <p:cNvPr id="103426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CN" dirty="0" smtClean="0"/>
              <a:t>Semi-partitioned Model on Dual-core Mixed Criticality System</a:t>
            </a:r>
            <a:endParaRPr lang="zh-CN" altLang="zh-CN" dirty="0"/>
          </a:p>
        </p:txBody>
      </p:sp>
      <p:sp>
        <p:nvSpPr>
          <p:cNvPr id="103427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zh-CN" dirty="0" smtClean="0"/>
              <a:t>Hao  Xu</a:t>
            </a:r>
          </a:p>
          <a:p>
            <a:endParaRPr lang="zh-CN" altLang="zh-CN" dirty="0"/>
          </a:p>
        </p:txBody>
      </p:sp>
    </p:spTree>
    <p:extLst>
      <p:ext uri="{BB962C8B-B14F-4D97-AF65-F5344CB8AC3E}">
        <p14:creationId xmlns:p14="http://schemas.microsoft.com/office/powerpoint/2010/main" val="6432829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Release Jitter Issue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2953" y="2100125"/>
            <a:ext cx="7772400" cy="4114800"/>
          </a:xfrm>
        </p:spPr>
        <p:txBody>
          <a:bodyPr/>
          <a:lstStyle/>
          <a:p>
            <a:r>
              <a:rPr lang="en-GB" altLang="zh-CN" dirty="0" smtClean="0"/>
              <a:t>Task released at time </a:t>
            </a:r>
            <a:r>
              <a:rPr lang="en-GB" altLang="zh-CN" i="1" dirty="0" smtClean="0"/>
              <a:t>t</a:t>
            </a:r>
            <a:r>
              <a:rPr lang="en-GB" altLang="zh-CN" i="1" baseline="-25000" dirty="0" smtClean="0"/>
              <a:t>0</a:t>
            </a:r>
            <a:r>
              <a:rPr lang="en-GB" altLang="zh-CN" baseline="-25000" dirty="0" smtClean="0"/>
              <a:t> </a:t>
            </a:r>
            <a:r>
              <a:rPr lang="en-GB" altLang="zh-CN" dirty="0" smtClean="0"/>
              <a:t>and migrates at time </a:t>
            </a:r>
            <a:r>
              <a:rPr lang="en-GB" altLang="zh-CN" i="1" dirty="0" smtClean="0"/>
              <a:t>t</a:t>
            </a:r>
            <a:endParaRPr lang="en-GB" altLang="zh-CN" i="1" baseline="-25000" dirty="0" smtClean="0"/>
          </a:p>
          <a:p>
            <a:endParaRPr lang="en-GB" altLang="zh-CN" dirty="0"/>
          </a:p>
          <a:p>
            <a:endParaRPr lang="en-GB" altLang="zh-CN" dirty="0" smtClean="0"/>
          </a:p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199AAF4-315B-40C9-B50B-E050A4E3BFBA}" type="slidenum">
              <a:rPr lang="en-GB" altLang="zh-CN" smtClean="0"/>
              <a:pPr/>
              <a:t>10</a:t>
            </a:fld>
            <a:endParaRPr lang="en-GB" altLang="zh-CN"/>
          </a:p>
        </p:txBody>
      </p:sp>
      <p:grpSp>
        <p:nvGrpSpPr>
          <p:cNvPr id="5" name="组合 4"/>
          <p:cNvGrpSpPr/>
          <p:nvPr/>
        </p:nvGrpSpPr>
        <p:grpSpPr>
          <a:xfrm>
            <a:off x="301431" y="3531151"/>
            <a:ext cx="8490857" cy="2119640"/>
            <a:chOff x="1281793" y="4910817"/>
            <a:chExt cx="8490857" cy="2119640"/>
          </a:xfrm>
        </p:grpSpPr>
        <p:cxnSp>
          <p:nvCxnSpPr>
            <p:cNvPr id="6" name="直接连接符 5"/>
            <p:cNvCxnSpPr/>
            <p:nvPr/>
          </p:nvCxnSpPr>
          <p:spPr>
            <a:xfrm flipV="1">
              <a:off x="1281793" y="5723164"/>
              <a:ext cx="8490857" cy="24493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直接箭头连接符 6"/>
            <p:cNvCxnSpPr/>
            <p:nvPr/>
          </p:nvCxnSpPr>
          <p:spPr>
            <a:xfrm flipH="1" flipV="1">
              <a:off x="1845128" y="4931114"/>
              <a:ext cx="8165" cy="824593"/>
            </a:xfrm>
            <a:prstGeom prst="straightConnector1">
              <a:avLst/>
            </a:prstGeom>
            <a:ln w="254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直接箭头连接符 7"/>
            <p:cNvCxnSpPr/>
            <p:nvPr/>
          </p:nvCxnSpPr>
          <p:spPr>
            <a:xfrm flipH="1" flipV="1">
              <a:off x="4250872" y="4910817"/>
              <a:ext cx="8165" cy="824593"/>
            </a:xfrm>
            <a:prstGeom prst="straightConnector1">
              <a:avLst/>
            </a:prstGeom>
            <a:ln w="254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直接箭头连接符 8"/>
            <p:cNvCxnSpPr/>
            <p:nvPr/>
          </p:nvCxnSpPr>
          <p:spPr>
            <a:xfrm flipH="1" flipV="1">
              <a:off x="6536870" y="4931114"/>
              <a:ext cx="8165" cy="824593"/>
            </a:xfrm>
            <a:prstGeom prst="straightConnector1">
              <a:avLst/>
            </a:prstGeom>
            <a:ln w="254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直接箭头连接符 9"/>
            <p:cNvCxnSpPr/>
            <p:nvPr/>
          </p:nvCxnSpPr>
          <p:spPr>
            <a:xfrm flipH="1" flipV="1">
              <a:off x="8828313" y="4935309"/>
              <a:ext cx="8165" cy="824593"/>
            </a:xfrm>
            <a:prstGeom prst="straightConnector1">
              <a:avLst/>
            </a:prstGeom>
            <a:ln w="254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直接连接符 10"/>
            <p:cNvCxnSpPr/>
            <p:nvPr/>
          </p:nvCxnSpPr>
          <p:spPr>
            <a:xfrm>
              <a:off x="3257550" y="4910817"/>
              <a:ext cx="8846" cy="1031751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文本框 11"/>
            <p:cNvSpPr txBox="1"/>
            <p:nvPr/>
          </p:nvSpPr>
          <p:spPr>
            <a:xfrm>
              <a:off x="1665511" y="5951769"/>
              <a:ext cx="42454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dirty="0" smtClean="0"/>
                <a:t>t</a:t>
              </a:r>
              <a:r>
                <a:rPr lang="en-US" altLang="zh-CN" baseline="-25000" dirty="0" smtClean="0"/>
                <a:t>0</a:t>
              </a:r>
              <a:endParaRPr lang="zh-CN" altLang="en-US" baseline="-25000" dirty="0"/>
            </a:p>
          </p:txBody>
        </p:sp>
        <p:sp>
          <p:nvSpPr>
            <p:cNvPr id="13" name="文本框 12"/>
            <p:cNvSpPr txBox="1"/>
            <p:nvPr/>
          </p:nvSpPr>
          <p:spPr>
            <a:xfrm>
              <a:off x="3077937" y="5996322"/>
              <a:ext cx="42454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dirty="0" smtClean="0"/>
                <a:t>t</a:t>
              </a:r>
              <a:endParaRPr lang="zh-CN" altLang="en-US" baseline="-25000" dirty="0"/>
            </a:p>
          </p:txBody>
        </p:sp>
        <p:sp>
          <p:nvSpPr>
            <p:cNvPr id="14" name="文本框 13"/>
            <p:cNvSpPr txBox="1"/>
            <p:nvPr/>
          </p:nvSpPr>
          <p:spPr>
            <a:xfrm>
              <a:off x="4088950" y="5956532"/>
              <a:ext cx="81690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dirty="0" smtClean="0"/>
                <a:t>t</a:t>
              </a:r>
              <a:r>
                <a:rPr lang="en-US" altLang="zh-CN" baseline="-25000" dirty="0" smtClean="0"/>
                <a:t>0</a:t>
              </a:r>
              <a:r>
                <a:rPr lang="en-US" altLang="zh-CN" dirty="0" smtClean="0"/>
                <a:t> + T</a:t>
              </a:r>
              <a:endParaRPr lang="zh-CN" altLang="en-US" baseline="-25000" dirty="0"/>
            </a:p>
          </p:txBody>
        </p:sp>
        <p:sp>
          <p:nvSpPr>
            <p:cNvPr id="15" name="文本框 14"/>
            <p:cNvSpPr txBox="1"/>
            <p:nvPr/>
          </p:nvSpPr>
          <p:spPr>
            <a:xfrm>
              <a:off x="6197374" y="5981937"/>
              <a:ext cx="93916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dirty="0" smtClean="0"/>
                <a:t>t</a:t>
              </a:r>
              <a:r>
                <a:rPr lang="en-US" altLang="zh-CN" baseline="-25000" dirty="0" smtClean="0"/>
                <a:t>0</a:t>
              </a:r>
              <a:r>
                <a:rPr lang="en-US" altLang="zh-CN" dirty="0" smtClean="0"/>
                <a:t> + 2T</a:t>
              </a:r>
              <a:endParaRPr lang="zh-CN" altLang="en-US" baseline="-25000" dirty="0"/>
            </a:p>
          </p:txBody>
        </p:sp>
        <p:sp>
          <p:nvSpPr>
            <p:cNvPr id="16" name="文本框 15"/>
            <p:cNvSpPr txBox="1"/>
            <p:nvPr/>
          </p:nvSpPr>
          <p:spPr>
            <a:xfrm>
              <a:off x="8409896" y="5942568"/>
              <a:ext cx="102801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dirty="0" smtClean="0"/>
                <a:t>t</a:t>
              </a:r>
              <a:r>
                <a:rPr lang="en-US" altLang="zh-CN" baseline="-25000" dirty="0" smtClean="0"/>
                <a:t>0</a:t>
              </a:r>
              <a:r>
                <a:rPr lang="en-US" altLang="zh-CN" dirty="0" smtClean="0"/>
                <a:t> + 3T</a:t>
              </a:r>
              <a:endParaRPr lang="zh-CN" altLang="en-US" baseline="-25000" dirty="0"/>
            </a:p>
          </p:txBody>
        </p:sp>
        <p:cxnSp>
          <p:nvCxnSpPr>
            <p:cNvPr id="17" name="直接连接符 16"/>
            <p:cNvCxnSpPr/>
            <p:nvPr/>
          </p:nvCxnSpPr>
          <p:spPr>
            <a:xfrm>
              <a:off x="3970936" y="5478356"/>
              <a:ext cx="8169" cy="1279544"/>
            </a:xfrm>
            <a:prstGeom prst="line">
              <a:avLst/>
            </a:prstGeom>
            <a:ln w="25400"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8" name="文本框 17"/>
            <p:cNvSpPr txBox="1"/>
            <p:nvPr/>
          </p:nvSpPr>
          <p:spPr>
            <a:xfrm>
              <a:off x="3495738" y="6661125"/>
              <a:ext cx="88406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dirty="0" smtClean="0"/>
                <a:t>t</a:t>
              </a:r>
              <a:r>
                <a:rPr lang="en-US" altLang="zh-CN" baseline="-25000" dirty="0" smtClean="0"/>
                <a:t>0</a:t>
              </a:r>
              <a:r>
                <a:rPr lang="en-US" altLang="zh-CN" dirty="0" smtClean="0"/>
                <a:t> + D</a:t>
              </a:r>
              <a:endParaRPr lang="zh-CN" altLang="en-US" baseline="-25000" dirty="0"/>
            </a:p>
          </p:txBody>
        </p:sp>
      </p:grpSp>
      <p:cxnSp>
        <p:nvCxnSpPr>
          <p:cNvPr id="19" name="直接连接符 18"/>
          <p:cNvCxnSpPr/>
          <p:nvPr/>
        </p:nvCxnSpPr>
        <p:spPr>
          <a:xfrm>
            <a:off x="2633081" y="3407254"/>
            <a:ext cx="8169" cy="1279544"/>
          </a:xfrm>
          <a:prstGeom prst="line">
            <a:avLst/>
          </a:prstGeom>
          <a:ln w="25400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文本框 19"/>
          <p:cNvSpPr txBox="1"/>
          <p:nvPr/>
        </p:nvSpPr>
        <p:spPr>
          <a:xfrm>
            <a:off x="2224524" y="3068340"/>
            <a:ext cx="8840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smtClean="0"/>
              <a:t>t</a:t>
            </a:r>
            <a:r>
              <a:rPr lang="en-US" altLang="zh-CN" baseline="-25000" dirty="0" smtClean="0"/>
              <a:t>0</a:t>
            </a:r>
            <a:r>
              <a:rPr lang="en-US" altLang="zh-CN" dirty="0" smtClean="0"/>
              <a:t> + R</a:t>
            </a:r>
            <a:endParaRPr lang="zh-CN" altLang="en-US" baseline="-25000" dirty="0"/>
          </a:p>
        </p:txBody>
      </p:sp>
    </p:spTree>
    <p:extLst>
      <p:ext uri="{BB962C8B-B14F-4D97-AF65-F5344CB8AC3E}">
        <p14:creationId xmlns:p14="http://schemas.microsoft.com/office/powerpoint/2010/main" val="10304883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zh-CN" dirty="0" smtClean="0"/>
              <a:t>Reduced Deadline Issue</a:t>
            </a:r>
            <a:endParaRPr lang="zh-CN" altLang="en-US" dirty="0"/>
          </a:p>
        </p:txBody>
      </p:sp>
      <p:pic>
        <p:nvPicPr>
          <p:cNvPr id="5" name="内容占位符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584" y="2311248"/>
            <a:ext cx="7772400" cy="3372399"/>
          </a:xfrm>
        </p:spPr>
      </p:pic>
      <p:sp>
        <p:nvSpPr>
          <p:cNvPr id="4" name="灯片编号占位符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199AAF4-315B-40C9-B50B-E050A4E3BFBA}" type="slidenum">
              <a:rPr lang="en-GB" altLang="zh-CN" smtClean="0"/>
              <a:pPr/>
              <a:t>11</a:t>
            </a:fld>
            <a:endParaRPr lang="en-GB" altLang="zh-CN"/>
          </a:p>
        </p:txBody>
      </p:sp>
      <p:sp>
        <p:nvSpPr>
          <p:cNvPr id="3" name="文本框 2"/>
          <p:cNvSpPr txBox="1"/>
          <p:nvPr/>
        </p:nvSpPr>
        <p:spPr>
          <a:xfrm>
            <a:off x="1691680" y="1988840"/>
            <a:ext cx="57606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 err="1" smtClean="0"/>
              <a:t>d</a:t>
            </a:r>
            <a:r>
              <a:rPr lang="en-US" altLang="zh-CN" sz="2400" baseline="-25000" dirty="0" err="1"/>
              <a:t>i</a:t>
            </a:r>
            <a:r>
              <a:rPr lang="en-US" altLang="zh-CN" sz="2400" dirty="0" err="1" smtClean="0"/>
              <a:t>’</a:t>
            </a:r>
            <a:r>
              <a:rPr lang="en-US" altLang="zh-CN" sz="2400" baseline="-25000" dirty="0" err="1" smtClean="0"/>
              <a:t>max</a:t>
            </a:r>
            <a:r>
              <a:rPr lang="en-US" altLang="zh-CN" sz="2400" dirty="0" smtClean="0"/>
              <a:t> = d</a:t>
            </a:r>
            <a:r>
              <a:rPr lang="en-US" altLang="zh-CN" sz="2400" baseline="-25000" dirty="0" smtClean="0"/>
              <a:t>i</a:t>
            </a:r>
            <a:r>
              <a:rPr lang="en-US" altLang="zh-CN" sz="2400" dirty="0" smtClean="0"/>
              <a:t> - (</a:t>
            </a:r>
            <a:r>
              <a:rPr lang="en-US" altLang="zh-CN" sz="2400" dirty="0" err="1" smtClean="0"/>
              <a:t>R</a:t>
            </a:r>
            <a:r>
              <a:rPr lang="en-US" altLang="zh-CN" sz="2400" baseline="-25000" dirty="0" err="1" smtClean="0"/>
              <a:t>i</a:t>
            </a:r>
            <a:r>
              <a:rPr lang="en-US" altLang="zh-CN" sz="2400" dirty="0" smtClean="0"/>
              <a:t>(LO) - C</a:t>
            </a:r>
            <a:r>
              <a:rPr lang="en-US" altLang="zh-CN" sz="2400" baseline="-25000" dirty="0" smtClean="0"/>
              <a:t>i</a:t>
            </a:r>
            <a:r>
              <a:rPr lang="en-US" altLang="zh-CN" sz="2400" dirty="0" smtClean="0"/>
              <a:t>) </a:t>
            </a:r>
            <a:endParaRPr lang="zh-CN" altLang="en-US" sz="2400" dirty="0"/>
          </a:p>
        </p:txBody>
      </p:sp>
    </p:spTree>
    <p:extLst>
      <p:ext uri="{BB962C8B-B14F-4D97-AF65-F5344CB8AC3E}">
        <p14:creationId xmlns:p14="http://schemas.microsoft.com/office/powerpoint/2010/main" val="10538103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zh-CN" dirty="0" smtClean="0"/>
              <a:t>Both Cores in HI-</a:t>
            </a:r>
            <a:r>
              <a:rPr lang="en-GB" altLang="zh-CN" dirty="0" err="1" smtClean="0"/>
              <a:t>crit</a:t>
            </a:r>
            <a:r>
              <a:rPr lang="en-GB" altLang="zh-CN" dirty="0" smtClean="0"/>
              <a:t> Mode (1)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i="1" dirty="0" smtClean="0"/>
              <a:t>BY(1)</a:t>
            </a:r>
            <a:r>
              <a:rPr lang="en-US" altLang="zh-CN" dirty="0" smtClean="0"/>
              <a:t>  to represent the case that core </a:t>
            </a:r>
            <a:r>
              <a:rPr lang="en-US" altLang="zh-CN" i="1" dirty="0" smtClean="0"/>
              <a:t>c</a:t>
            </a:r>
            <a:r>
              <a:rPr lang="en-US" altLang="zh-CN" i="1" baseline="-25000" dirty="0" smtClean="0"/>
              <a:t>2</a:t>
            </a:r>
            <a:r>
              <a:rPr lang="en-US" altLang="zh-CN" dirty="0" smtClean="0"/>
              <a:t> also enters HI-</a:t>
            </a:r>
            <a:r>
              <a:rPr lang="en-US" altLang="zh-CN" dirty="0" err="1" smtClean="0"/>
              <a:t>crit</a:t>
            </a:r>
            <a:r>
              <a:rPr lang="en-US" altLang="zh-CN" dirty="0" smtClean="0"/>
              <a:t> mode from state </a:t>
            </a:r>
            <a:r>
              <a:rPr lang="en-US" altLang="zh-CN" i="1" dirty="0" smtClean="0"/>
              <a:t>Y(1)</a:t>
            </a:r>
            <a:r>
              <a:rPr lang="en-US" altLang="zh-CN" dirty="0" smtClean="0"/>
              <a:t> </a:t>
            </a:r>
          </a:p>
          <a:p>
            <a:pPr lvl="1"/>
            <a:r>
              <a:rPr lang="en-US" altLang="zh-CN" sz="2400" dirty="0" smtClean="0"/>
              <a:t>BY(1)1 = LO</a:t>
            </a:r>
            <a:r>
              <a:rPr lang="en-US" altLang="zh-CN" sz="2400" baseline="-25000" dirty="0" smtClean="0"/>
              <a:t>1</a:t>
            </a:r>
            <a:r>
              <a:rPr lang="en-US" altLang="zh-CN" sz="2400" dirty="0" smtClean="0"/>
              <a:t> U HI</a:t>
            </a:r>
            <a:r>
              <a:rPr lang="en-US" altLang="zh-CN" sz="2400" baseline="-25000" dirty="0" smtClean="0"/>
              <a:t>1</a:t>
            </a:r>
          </a:p>
          <a:p>
            <a:pPr lvl="1"/>
            <a:r>
              <a:rPr lang="en-US" altLang="zh-CN" sz="2400" dirty="0" smtClean="0"/>
              <a:t>BY(1)2 = HI</a:t>
            </a:r>
            <a:r>
              <a:rPr lang="en-US" altLang="zh-CN" sz="2400" baseline="-25000" dirty="0" smtClean="0"/>
              <a:t>2</a:t>
            </a:r>
          </a:p>
          <a:p>
            <a:pPr lvl="1"/>
            <a:r>
              <a:rPr lang="en-US" altLang="zh-CN" sz="2400" dirty="0" smtClean="0"/>
              <a:t>S = BY(1)</a:t>
            </a:r>
            <a:r>
              <a:rPr lang="en-US" altLang="zh-CN" sz="2400" baseline="-25000" dirty="0" smtClean="0"/>
              <a:t>1</a:t>
            </a:r>
            <a:r>
              <a:rPr lang="en-US" altLang="zh-CN" sz="2400" dirty="0" smtClean="0"/>
              <a:t> U BY(1)</a:t>
            </a:r>
            <a:r>
              <a:rPr lang="en-US" altLang="zh-CN" sz="2400" baseline="-25000" dirty="0" smtClean="0"/>
              <a:t>2</a:t>
            </a:r>
            <a:r>
              <a:rPr lang="en-US" altLang="zh-CN" sz="2400" dirty="0" smtClean="0"/>
              <a:t> U LO</a:t>
            </a:r>
            <a:r>
              <a:rPr lang="en-US" altLang="zh-CN" sz="2400" baseline="-25000" dirty="0" smtClean="0"/>
              <a:t>2</a:t>
            </a:r>
            <a:r>
              <a:rPr lang="en-US" altLang="zh-CN" sz="2400" dirty="0" smtClean="0"/>
              <a:t> U MIG</a:t>
            </a:r>
            <a:r>
              <a:rPr lang="en-US" altLang="zh-CN" sz="2400" baseline="-25000" dirty="0" smtClean="0"/>
              <a:t>1</a:t>
            </a:r>
            <a:r>
              <a:rPr lang="en-US" altLang="zh-CN" sz="2400" dirty="0" smtClean="0"/>
              <a:t> U MIG</a:t>
            </a:r>
            <a:r>
              <a:rPr lang="en-US" altLang="zh-CN" sz="2400" baseline="-25000" dirty="0" smtClean="0"/>
              <a:t>2</a:t>
            </a:r>
            <a:endParaRPr lang="zh-CN" altLang="en-US" sz="2400" baseline="-25000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199AAF4-315B-40C9-B50B-E050A4E3BFBA}" type="slidenum">
              <a:rPr lang="en-GB" altLang="zh-CN" smtClean="0"/>
              <a:pPr/>
              <a:t>12</a:t>
            </a:fld>
            <a:endParaRPr lang="en-GB" altLang="zh-CN"/>
          </a:p>
        </p:txBody>
      </p:sp>
    </p:spTree>
    <p:extLst>
      <p:ext uri="{BB962C8B-B14F-4D97-AF65-F5344CB8AC3E}">
        <p14:creationId xmlns:p14="http://schemas.microsoft.com/office/powerpoint/2010/main" val="42014412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zh-CN" dirty="0" smtClean="0"/>
              <a:t>Both Cores in HI-</a:t>
            </a:r>
            <a:r>
              <a:rPr lang="en-GB" altLang="zh-CN" dirty="0" err="1" smtClean="0"/>
              <a:t>crit</a:t>
            </a:r>
            <a:r>
              <a:rPr lang="en-GB" altLang="zh-CN" dirty="0" smtClean="0"/>
              <a:t> Mode (2)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i="1" dirty="0" smtClean="0"/>
              <a:t>BX</a:t>
            </a:r>
            <a:r>
              <a:rPr lang="en-US" altLang="zh-CN" dirty="0" smtClean="0"/>
              <a:t> to represent the case that both cores enter HI-</a:t>
            </a:r>
            <a:r>
              <a:rPr lang="en-US" altLang="zh-CN" dirty="0" err="1" smtClean="0"/>
              <a:t>crit</a:t>
            </a:r>
            <a:r>
              <a:rPr lang="en-US" altLang="zh-CN" dirty="0" smtClean="0"/>
              <a:t> mode at the same time. </a:t>
            </a:r>
          </a:p>
          <a:p>
            <a:pPr lvl="1"/>
            <a:r>
              <a:rPr lang="en-US" altLang="zh-CN" sz="2400" i="1" dirty="0" smtClean="0"/>
              <a:t>BX1 = LO</a:t>
            </a:r>
            <a:r>
              <a:rPr lang="en-US" altLang="zh-CN" sz="2400" i="1" baseline="-25000" dirty="0" smtClean="0"/>
              <a:t>1</a:t>
            </a:r>
            <a:r>
              <a:rPr lang="en-US" altLang="zh-CN" sz="2400" i="1" dirty="0" smtClean="0"/>
              <a:t> U HI</a:t>
            </a:r>
            <a:r>
              <a:rPr lang="en-US" altLang="zh-CN" sz="2400" i="1" baseline="-25000" dirty="0" smtClean="0"/>
              <a:t>1</a:t>
            </a:r>
          </a:p>
          <a:p>
            <a:pPr lvl="1"/>
            <a:r>
              <a:rPr lang="en-US" altLang="zh-CN" sz="2400" i="1" dirty="0" smtClean="0"/>
              <a:t>BX2 = LO</a:t>
            </a:r>
            <a:r>
              <a:rPr lang="en-US" altLang="zh-CN" sz="2400" i="1" baseline="-25000" dirty="0" smtClean="0"/>
              <a:t>2</a:t>
            </a:r>
            <a:r>
              <a:rPr lang="en-US" altLang="zh-CN" sz="2400" i="1" dirty="0" smtClean="0"/>
              <a:t> U HI</a:t>
            </a:r>
            <a:r>
              <a:rPr lang="en-US" altLang="zh-CN" sz="2400" i="1" baseline="-25000" dirty="0" smtClean="0"/>
              <a:t>2</a:t>
            </a:r>
          </a:p>
          <a:p>
            <a:pPr lvl="1"/>
            <a:r>
              <a:rPr lang="en-US" altLang="zh-CN" sz="2400" i="1" dirty="0" smtClean="0"/>
              <a:t>S = BX</a:t>
            </a:r>
            <a:r>
              <a:rPr lang="en-US" altLang="zh-CN" sz="2400" i="1" baseline="-25000" dirty="0" smtClean="0"/>
              <a:t>1</a:t>
            </a:r>
            <a:r>
              <a:rPr lang="en-US" altLang="zh-CN" sz="2400" i="1" dirty="0" smtClean="0"/>
              <a:t> U BX</a:t>
            </a:r>
            <a:r>
              <a:rPr lang="en-US" altLang="zh-CN" sz="2400" i="1" baseline="-25000" dirty="0" smtClean="0"/>
              <a:t>2</a:t>
            </a:r>
            <a:r>
              <a:rPr lang="en-US" altLang="zh-CN" sz="2400" i="1" dirty="0" smtClean="0"/>
              <a:t> U MIG</a:t>
            </a:r>
            <a:r>
              <a:rPr lang="en-US" altLang="zh-CN" sz="2400" i="1" baseline="-25000" dirty="0" smtClean="0"/>
              <a:t>1</a:t>
            </a:r>
            <a:r>
              <a:rPr lang="en-US" altLang="zh-CN" sz="2400" i="1" dirty="0" smtClean="0"/>
              <a:t> U MIG</a:t>
            </a:r>
            <a:r>
              <a:rPr lang="en-US" altLang="zh-CN" sz="2400" i="1" baseline="-25000" dirty="0" smtClean="0"/>
              <a:t>2</a:t>
            </a:r>
            <a:endParaRPr lang="en-US" altLang="zh-CN" sz="2400" i="1" dirty="0" smtClean="0"/>
          </a:p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199AAF4-315B-40C9-B50B-E050A4E3BFBA}" type="slidenum">
              <a:rPr lang="en-GB" altLang="zh-CN" smtClean="0"/>
              <a:pPr/>
              <a:t>13</a:t>
            </a:fld>
            <a:endParaRPr lang="en-GB" altLang="zh-CN"/>
          </a:p>
        </p:txBody>
      </p:sp>
    </p:spTree>
    <p:extLst>
      <p:ext uri="{BB962C8B-B14F-4D97-AF65-F5344CB8AC3E}">
        <p14:creationId xmlns:p14="http://schemas.microsoft.com/office/powerpoint/2010/main" val="36119097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Allocation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altLang="zh-CN" dirty="0" smtClean="0"/>
              <a:t>Bin packing algorithms</a:t>
            </a:r>
          </a:p>
          <a:p>
            <a:pPr lvl="1"/>
            <a:r>
              <a:rPr lang="en-GB" altLang="zh-CN" dirty="0" smtClean="0"/>
              <a:t>Criticality aware utilisation </a:t>
            </a:r>
            <a:r>
              <a:rPr lang="en-US" altLang="zh-CN" dirty="0" smtClean="0"/>
              <a:t>decreasing g</a:t>
            </a:r>
            <a:endParaRPr lang="en-GB" altLang="zh-CN" dirty="0"/>
          </a:p>
          <a:p>
            <a:r>
              <a:rPr lang="en-US" altLang="zh-CN" dirty="0" smtClean="0"/>
              <a:t>Non-migration</a:t>
            </a:r>
          </a:p>
          <a:p>
            <a:r>
              <a:rPr lang="en-US" altLang="zh-CN" dirty="0" smtClean="0"/>
              <a:t>Migration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199AAF4-315B-40C9-B50B-E050A4E3BFBA}" type="slidenum">
              <a:rPr lang="en-GB" altLang="zh-CN" smtClean="0"/>
              <a:pPr/>
              <a:t>14</a:t>
            </a:fld>
            <a:endParaRPr lang="en-GB" altLang="zh-CN"/>
          </a:p>
        </p:txBody>
      </p:sp>
    </p:spTree>
    <p:extLst>
      <p:ext uri="{BB962C8B-B14F-4D97-AF65-F5344CB8AC3E}">
        <p14:creationId xmlns:p14="http://schemas.microsoft.com/office/powerpoint/2010/main" val="126118403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zh-CN" dirty="0" smtClean="0"/>
              <a:t>Choice of Migration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 smtClean="0"/>
              <a:t>Regarding to the equation:</a:t>
            </a:r>
          </a:p>
          <a:p>
            <a:pPr lvl="1"/>
            <a:r>
              <a:rPr lang="en-US" altLang="zh-CN" dirty="0" smtClean="0"/>
              <a:t>Migrating LO-</a:t>
            </a:r>
            <a:r>
              <a:rPr lang="en-US" altLang="zh-CN" dirty="0" err="1" smtClean="0"/>
              <a:t>crit</a:t>
            </a:r>
            <a:endParaRPr lang="en-US" altLang="zh-CN" dirty="0" smtClean="0"/>
          </a:p>
          <a:p>
            <a:pPr marL="457200" lvl="1" indent="0">
              <a:buNone/>
            </a:pPr>
            <a:r>
              <a:rPr lang="en-US" altLang="zh-CN" dirty="0"/>
              <a:t>t</a:t>
            </a:r>
            <a:r>
              <a:rPr lang="en-US" altLang="zh-CN" dirty="0" smtClean="0"/>
              <a:t>asks with </a:t>
            </a:r>
            <a:r>
              <a:rPr lang="en-US" altLang="zh-CN" dirty="0" smtClean="0"/>
              <a:t>largest </a:t>
            </a:r>
          </a:p>
          <a:p>
            <a:pPr marL="457200" lvl="1" indent="0">
              <a:buNone/>
            </a:pPr>
            <a:r>
              <a:rPr lang="en-US" altLang="zh-CN" dirty="0"/>
              <a:t>s</a:t>
            </a:r>
            <a:r>
              <a:rPr lang="en-US" altLang="zh-CN" dirty="0" smtClean="0"/>
              <a:t>lack time</a:t>
            </a:r>
            <a:endParaRPr lang="en-US" altLang="zh-CN" dirty="0" smtClean="0"/>
          </a:p>
          <a:p>
            <a:pPr marL="0" indent="0">
              <a:buNone/>
            </a:pPr>
            <a:endParaRPr lang="en-US" altLang="zh-CN" dirty="0" smtClean="0"/>
          </a:p>
          <a:p>
            <a:r>
              <a:rPr lang="en-US" altLang="zh-CN" dirty="0" err="1" smtClean="0"/>
              <a:t>Schedulability</a:t>
            </a:r>
            <a:r>
              <a:rPr lang="en-US" altLang="zh-CN" dirty="0" smtClean="0"/>
              <a:t> issues after migration</a:t>
            </a: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199AAF4-315B-40C9-B50B-E050A4E3BFBA}" type="slidenum">
              <a:rPr lang="en-GB" altLang="zh-CN" smtClean="0"/>
              <a:pPr/>
              <a:t>15</a:t>
            </a:fld>
            <a:endParaRPr lang="en-GB" altLang="zh-CN"/>
          </a:p>
        </p:txBody>
      </p:sp>
      <p:sp>
        <p:nvSpPr>
          <p:cNvPr id="5" name="矩形 4"/>
          <p:cNvSpPr/>
          <p:nvPr/>
        </p:nvSpPr>
        <p:spPr bwMode="auto">
          <a:xfrm>
            <a:off x="5097338" y="2564904"/>
            <a:ext cx="3939158" cy="2232248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zh-CN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ahoma" panose="020B0604030504040204" pitchFamily="34" charset="0"/>
            </a:endParaRPr>
          </a:p>
        </p:txBody>
      </p:sp>
      <p:pic>
        <p:nvPicPr>
          <p:cNvPr id="6" name="图片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48064" y="2636912"/>
            <a:ext cx="3867150" cy="21602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86215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zh-CN" dirty="0" smtClean="0"/>
              <a:t>Semi-partitioned Model Configuration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 smtClean="0"/>
              <a:t>Two approaches on deciding migrating tasks</a:t>
            </a:r>
          </a:p>
          <a:p>
            <a:pPr lvl="1"/>
            <a:r>
              <a:rPr lang="en-US" altLang="zh-CN" dirty="0" smtClean="0"/>
              <a:t>Semi1: task fetched</a:t>
            </a:r>
          </a:p>
          <a:p>
            <a:pPr lvl="1"/>
            <a:r>
              <a:rPr lang="en-US" altLang="zh-CN" dirty="0" smtClean="0"/>
              <a:t>Semi2: task assigned</a:t>
            </a:r>
          </a:p>
          <a:p>
            <a:r>
              <a:rPr lang="en-US" altLang="zh-CN" dirty="0" smtClean="0"/>
              <a:t>Three bin-packing algorithms</a:t>
            </a:r>
          </a:p>
          <a:p>
            <a:pPr lvl="1"/>
            <a:r>
              <a:rPr lang="en-US" altLang="zh-CN" dirty="0" smtClean="0"/>
              <a:t>FF, BF, WF</a:t>
            </a:r>
            <a:endParaRPr lang="en-US" altLang="zh-CN" dirty="0"/>
          </a:p>
          <a:p>
            <a:r>
              <a:rPr lang="en-US" altLang="zh-CN" dirty="0" err="1" smtClean="0"/>
              <a:t>Audeslay’s</a:t>
            </a:r>
            <a:r>
              <a:rPr lang="en-US" altLang="zh-CN" dirty="0" smtClean="0"/>
              <a:t> priority assignment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199AAF4-315B-40C9-B50B-E050A4E3BFBA}" type="slidenum">
              <a:rPr lang="en-GB" altLang="zh-CN" smtClean="0"/>
              <a:pPr/>
              <a:t>16</a:t>
            </a:fld>
            <a:endParaRPr lang="en-GB" altLang="zh-CN"/>
          </a:p>
        </p:txBody>
      </p:sp>
    </p:spTree>
    <p:extLst>
      <p:ext uri="{BB962C8B-B14F-4D97-AF65-F5344CB8AC3E}">
        <p14:creationId xmlns:p14="http://schemas.microsoft.com/office/powerpoint/2010/main" val="28481057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Evaluation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 smtClean="0"/>
              <a:t>f  = 3 </a:t>
            </a:r>
          </a:p>
          <a:p>
            <a:r>
              <a:rPr lang="en-US" altLang="zh-CN" dirty="0" smtClean="0"/>
              <a:t>P = 0.5</a:t>
            </a:r>
          </a:p>
          <a:p>
            <a:r>
              <a:rPr lang="en-US" altLang="zh-CN" dirty="0" smtClean="0"/>
              <a:t>n = 12</a:t>
            </a:r>
          </a:p>
          <a:p>
            <a:r>
              <a:rPr lang="en-US" altLang="zh-CN" dirty="0" err="1" smtClean="0"/>
              <a:t>ts</a:t>
            </a:r>
            <a:r>
              <a:rPr lang="en-US" altLang="zh-CN" dirty="0" smtClean="0"/>
              <a:t>=10000</a:t>
            </a:r>
          </a:p>
          <a:p>
            <a:endParaRPr lang="en-US" altLang="zh-CN" dirty="0"/>
          </a:p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199AAF4-315B-40C9-B50B-E050A4E3BFBA}" type="slidenum">
              <a:rPr lang="en-GB" altLang="zh-CN" smtClean="0"/>
              <a:pPr/>
              <a:t>17</a:t>
            </a:fld>
            <a:endParaRPr lang="en-GB" altLang="zh-CN"/>
          </a:p>
        </p:txBody>
      </p:sp>
      <p:pic>
        <p:nvPicPr>
          <p:cNvPr id="8" name="图片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07904" y="1956579"/>
            <a:ext cx="5112568" cy="42918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99373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Evaluation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 smtClean="0"/>
              <a:t>Weighted graphs</a:t>
            </a:r>
          </a:p>
          <a:p>
            <a:pPr lvl="1"/>
            <a:r>
              <a:rPr lang="en-US" altLang="zh-CN" dirty="0" err="1" smtClean="0"/>
              <a:t>Taskset</a:t>
            </a:r>
            <a:r>
              <a:rPr lang="en-US" altLang="zh-CN" dirty="0" smtClean="0"/>
              <a:t> size </a:t>
            </a:r>
          </a:p>
          <a:p>
            <a:pPr lvl="1"/>
            <a:r>
              <a:rPr lang="en-US" altLang="zh-CN" dirty="0" smtClean="0"/>
              <a:t>Percentage of HI-</a:t>
            </a:r>
            <a:r>
              <a:rPr lang="en-US" altLang="zh-CN" dirty="0" err="1" smtClean="0"/>
              <a:t>crit</a:t>
            </a:r>
            <a:r>
              <a:rPr lang="en-US" altLang="zh-CN" dirty="0" smtClean="0"/>
              <a:t> tasks</a:t>
            </a:r>
          </a:p>
          <a:p>
            <a:pPr lvl="1"/>
            <a:r>
              <a:rPr lang="en-US" altLang="zh-CN" dirty="0" smtClean="0"/>
              <a:t>Factor of WCET differences</a:t>
            </a:r>
          </a:p>
          <a:p>
            <a:r>
              <a:rPr lang="en-US" altLang="zh-CN" dirty="0" smtClean="0"/>
              <a:t>All algorithms behave better than the non-migration algorithm</a:t>
            </a:r>
          </a:p>
          <a:p>
            <a:r>
              <a:rPr lang="en-US" altLang="zh-CN" dirty="0" smtClean="0"/>
              <a:t>Semi2WF and Semi2FF</a:t>
            </a:r>
          </a:p>
          <a:p>
            <a:endParaRPr lang="en-US" altLang="zh-CN" dirty="0" smtClean="0"/>
          </a:p>
          <a:p>
            <a:endParaRPr lang="en-US" altLang="zh-CN" dirty="0"/>
          </a:p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199AAF4-315B-40C9-B50B-E050A4E3BFBA}" type="slidenum">
              <a:rPr lang="en-GB" altLang="zh-CN" smtClean="0"/>
              <a:pPr/>
              <a:t>18</a:t>
            </a:fld>
            <a:endParaRPr lang="en-GB" altLang="zh-CN"/>
          </a:p>
        </p:txBody>
      </p:sp>
    </p:spTree>
    <p:extLst>
      <p:ext uri="{BB962C8B-B14F-4D97-AF65-F5344CB8AC3E}">
        <p14:creationId xmlns:p14="http://schemas.microsoft.com/office/powerpoint/2010/main" val="13032023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zh-CN" dirty="0" smtClean="0"/>
              <a:t>Conclusion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 smtClean="0"/>
              <a:t>Semi-partitioned model</a:t>
            </a:r>
            <a:endParaRPr lang="en-US" altLang="zh-CN" dirty="0"/>
          </a:p>
          <a:p>
            <a:endParaRPr lang="en-US" altLang="zh-CN" dirty="0" smtClean="0"/>
          </a:p>
          <a:p>
            <a:r>
              <a:rPr lang="en-US" altLang="zh-CN" dirty="0" smtClean="0"/>
              <a:t>Six possible approaches</a:t>
            </a:r>
          </a:p>
          <a:p>
            <a:endParaRPr lang="en-US" altLang="zh-CN" dirty="0" smtClean="0"/>
          </a:p>
          <a:p>
            <a:r>
              <a:rPr lang="en-US" altLang="zh-CN" dirty="0" smtClean="0"/>
              <a:t>A combination usage of two algorithms</a:t>
            </a:r>
            <a:endParaRPr lang="en-US" altLang="zh-CN" dirty="0"/>
          </a:p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199AAF4-315B-40C9-B50B-E050A4E3BFBA}" type="slidenum">
              <a:rPr lang="en-GB" altLang="zh-CN" smtClean="0"/>
              <a:pPr/>
              <a:t>19</a:t>
            </a:fld>
            <a:endParaRPr lang="en-GB" altLang="zh-CN"/>
          </a:p>
        </p:txBody>
      </p:sp>
    </p:spTree>
    <p:extLst>
      <p:ext uri="{BB962C8B-B14F-4D97-AF65-F5344CB8AC3E}">
        <p14:creationId xmlns:p14="http://schemas.microsoft.com/office/powerpoint/2010/main" val="37907403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zh-CN" dirty="0" smtClean="0"/>
              <a:t>Background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altLang="zh-CN" dirty="0" smtClean="0"/>
              <a:t>Mixed Criticality System</a:t>
            </a:r>
          </a:p>
          <a:p>
            <a:pPr lvl="1"/>
            <a:r>
              <a:rPr lang="en-GB" altLang="zh-CN" dirty="0" smtClean="0"/>
              <a:t>Task has different Worst Case Execution Time (C) for different criticality levels (L)</a:t>
            </a:r>
          </a:p>
          <a:p>
            <a:pPr lvl="1"/>
            <a:r>
              <a:rPr lang="en-GB" altLang="zh-CN" dirty="0" smtClean="0"/>
              <a:t>For the same task: </a:t>
            </a:r>
          </a:p>
          <a:p>
            <a:pPr marL="457200" lvl="1" indent="0">
              <a:buNone/>
            </a:pPr>
            <a:r>
              <a:rPr lang="en-GB" altLang="zh-CN" dirty="0"/>
              <a:t> </a:t>
            </a:r>
            <a:r>
              <a:rPr lang="en-GB" altLang="zh-CN" dirty="0" smtClean="0"/>
              <a:t> L</a:t>
            </a:r>
            <a:r>
              <a:rPr lang="en-GB" altLang="zh-CN" baseline="-25000" dirty="0" smtClean="0"/>
              <a:t>m</a:t>
            </a:r>
            <a:r>
              <a:rPr lang="en-GB" altLang="zh-CN" dirty="0" smtClean="0"/>
              <a:t> &gt; L</a:t>
            </a:r>
            <a:r>
              <a:rPr lang="en-GB" altLang="zh-CN" baseline="-25000" dirty="0"/>
              <a:t>n</a:t>
            </a:r>
            <a:r>
              <a:rPr lang="en-GB" altLang="zh-CN" dirty="0" smtClean="0"/>
              <a:t> =&gt; C</a:t>
            </a:r>
            <a:r>
              <a:rPr lang="en-GB" altLang="zh-CN" baseline="-25000" dirty="0"/>
              <a:t>m</a:t>
            </a:r>
            <a:r>
              <a:rPr lang="en-GB" altLang="zh-CN" dirty="0" smtClean="0"/>
              <a:t> &gt; C</a:t>
            </a:r>
            <a:r>
              <a:rPr lang="en-GB" altLang="zh-CN" baseline="-25000" dirty="0" smtClean="0"/>
              <a:t>n</a:t>
            </a:r>
            <a:endParaRPr lang="en-GB" altLang="zh-CN" dirty="0"/>
          </a:p>
          <a:p>
            <a:r>
              <a:rPr lang="en-GB" altLang="zh-CN" dirty="0" smtClean="0"/>
              <a:t>Two criticality levels (HI, LO)</a:t>
            </a:r>
          </a:p>
          <a:p>
            <a:pPr lvl="1"/>
            <a:r>
              <a:rPr lang="en-GB" altLang="zh-CN" dirty="0" smtClean="0"/>
              <a:t>HI &gt; LO</a:t>
            </a:r>
            <a:endParaRPr lang="en-GB" altLang="zh-CN" dirty="0"/>
          </a:p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199AAF4-315B-40C9-B50B-E050A4E3BFBA}" type="slidenum">
              <a:rPr lang="en-GB" altLang="zh-CN" smtClean="0"/>
              <a:pPr/>
              <a:t>2</a:t>
            </a:fld>
            <a:endParaRPr lang="en-GB" altLang="zh-CN"/>
          </a:p>
        </p:txBody>
      </p:sp>
    </p:spTree>
    <p:extLst>
      <p:ext uri="{BB962C8B-B14F-4D97-AF65-F5344CB8AC3E}">
        <p14:creationId xmlns:p14="http://schemas.microsoft.com/office/powerpoint/2010/main" val="14839418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zh-CN" dirty="0" smtClean="0"/>
              <a:t>Background</a:t>
            </a:r>
            <a:endParaRPr lang="zh-CN" altLang="en-US" dirty="0">
              <a:solidFill>
                <a:srgbClr val="FF0000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altLang="zh-CN" dirty="0" smtClean="0"/>
              <a:t>Vestal’s Approach</a:t>
            </a:r>
            <a:r>
              <a:rPr lang="en-GB" altLang="zh-CN" baseline="30000" dirty="0" smtClean="0"/>
              <a:t>[1]</a:t>
            </a:r>
          </a:p>
          <a:p>
            <a:pPr lvl="1"/>
            <a:r>
              <a:rPr lang="en-GB" altLang="zh-CN" sz="2000" dirty="0" smtClean="0"/>
              <a:t>All tasks keeps schedulable</a:t>
            </a:r>
            <a:endParaRPr lang="en-GB" altLang="zh-CN" sz="2000" dirty="0"/>
          </a:p>
          <a:p>
            <a:pPr lvl="1"/>
            <a:r>
              <a:rPr lang="en-GB" altLang="zh-CN" sz="2000" dirty="0" smtClean="0"/>
              <a:t>Pessimistic</a:t>
            </a:r>
          </a:p>
          <a:p>
            <a:r>
              <a:rPr lang="en-GB" altLang="zh-CN" dirty="0" smtClean="0"/>
              <a:t>Runtime monitors</a:t>
            </a:r>
          </a:p>
          <a:p>
            <a:pPr lvl="1"/>
            <a:r>
              <a:rPr lang="en-GB" altLang="zh-CN" sz="2000" dirty="0" smtClean="0"/>
              <a:t>LO-</a:t>
            </a:r>
            <a:r>
              <a:rPr lang="en-GB" altLang="zh-CN" sz="2000" dirty="0" err="1" smtClean="0"/>
              <a:t>crit</a:t>
            </a:r>
            <a:r>
              <a:rPr lang="en-GB" altLang="zh-CN" sz="2000" dirty="0" smtClean="0"/>
              <a:t> task -&gt; prevent from execution</a:t>
            </a:r>
          </a:p>
          <a:p>
            <a:pPr lvl="1"/>
            <a:r>
              <a:rPr lang="en-GB" altLang="zh-CN" sz="2000" dirty="0" smtClean="0"/>
              <a:t>HI-</a:t>
            </a:r>
            <a:r>
              <a:rPr lang="en-GB" altLang="zh-CN" sz="2000" dirty="0" err="1" smtClean="0"/>
              <a:t>crit</a:t>
            </a:r>
            <a:r>
              <a:rPr lang="en-GB" altLang="zh-CN" sz="2000" dirty="0" smtClean="0"/>
              <a:t> task -&gt; </a:t>
            </a:r>
            <a:r>
              <a:rPr lang="en-GB" altLang="zh-CN" sz="2000" dirty="0"/>
              <a:t>m</a:t>
            </a:r>
            <a:r>
              <a:rPr lang="en-GB" altLang="zh-CN" sz="2000" dirty="0" smtClean="0"/>
              <a:t>ode change</a:t>
            </a:r>
            <a:endParaRPr lang="en-GB" altLang="zh-CN" sz="2000" dirty="0"/>
          </a:p>
          <a:p>
            <a:r>
              <a:rPr lang="en-GB" altLang="zh-CN" dirty="0" smtClean="0"/>
              <a:t>AMC</a:t>
            </a:r>
            <a:r>
              <a:rPr lang="en-GB" altLang="zh-CN" baseline="30000" dirty="0" smtClean="0"/>
              <a:t>[2</a:t>
            </a:r>
            <a:r>
              <a:rPr lang="en-GB" altLang="zh-CN" baseline="30000" dirty="0" smtClean="0"/>
              <a:t>]</a:t>
            </a:r>
            <a:r>
              <a:rPr lang="en-GB" altLang="zh-CN" dirty="0" smtClean="0"/>
              <a:t>  and EDF-VD</a:t>
            </a:r>
            <a:r>
              <a:rPr lang="en-GB" altLang="zh-CN" baseline="30000" dirty="0" smtClean="0"/>
              <a:t>[3]</a:t>
            </a:r>
            <a:r>
              <a:rPr lang="en-GB" altLang="zh-CN" dirty="0" smtClean="0"/>
              <a:t> etc.</a:t>
            </a: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199AAF4-315B-40C9-B50B-E050A4E3BFBA}" type="slidenum">
              <a:rPr lang="en-GB" altLang="zh-CN" smtClean="0"/>
              <a:pPr/>
              <a:t>3</a:t>
            </a:fld>
            <a:endParaRPr lang="en-GB" altLang="zh-CN"/>
          </a:p>
        </p:txBody>
      </p:sp>
      <p:sp>
        <p:nvSpPr>
          <p:cNvPr id="5" name="文本框 4"/>
          <p:cNvSpPr txBox="1"/>
          <p:nvPr/>
        </p:nvSpPr>
        <p:spPr>
          <a:xfrm>
            <a:off x="1403648" y="5204289"/>
            <a:ext cx="662473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000" dirty="0" smtClean="0"/>
              <a:t>[1] S</a:t>
            </a:r>
            <a:r>
              <a:rPr lang="en-US" altLang="zh-CN" sz="1000" dirty="0"/>
              <a:t>. Vestal. Preemptive scheduling of multi-criticality systems </a:t>
            </a:r>
            <a:r>
              <a:rPr lang="en-US" altLang="zh-CN" sz="1000" dirty="0" smtClean="0"/>
              <a:t>with varying </a:t>
            </a:r>
            <a:r>
              <a:rPr lang="en-US" altLang="zh-CN" sz="1000" dirty="0"/>
              <a:t>degrees of execution time assurance. In </a:t>
            </a:r>
            <a:r>
              <a:rPr lang="en-US" altLang="zh-CN" sz="1000" i="1" dirty="0"/>
              <a:t>Real-Time </a:t>
            </a:r>
            <a:r>
              <a:rPr lang="en-US" altLang="zh-CN" sz="1000" i="1" dirty="0" smtClean="0"/>
              <a:t>Systems</a:t>
            </a:r>
            <a:r>
              <a:rPr lang="en-US" altLang="zh-CN" sz="1000" dirty="0"/>
              <a:t> </a:t>
            </a:r>
            <a:r>
              <a:rPr lang="en-US" altLang="zh-CN" sz="1000" i="1" dirty="0" smtClean="0"/>
              <a:t>Symposium</a:t>
            </a:r>
            <a:r>
              <a:rPr lang="en-US" altLang="zh-CN" sz="1000" i="1" dirty="0"/>
              <a:t>, 2007. RTSS 2007. 28th IEEE International</a:t>
            </a:r>
            <a:r>
              <a:rPr lang="en-US" altLang="zh-CN" sz="1000" dirty="0"/>
              <a:t>, pages </a:t>
            </a:r>
            <a:r>
              <a:rPr lang="en-US" altLang="zh-CN" sz="1000" dirty="0" smtClean="0"/>
              <a:t>239–243</a:t>
            </a:r>
            <a:r>
              <a:rPr lang="en-US" altLang="zh-CN" sz="1000" dirty="0"/>
              <a:t>. IEEE, 2007.</a:t>
            </a:r>
            <a:br>
              <a:rPr lang="en-US" altLang="zh-CN" sz="1000" dirty="0"/>
            </a:br>
            <a:r>
              <a:rPr lang="en-US" altLang="zh-CN" sz="1000" dirty="0" smtClean="0"/>
              <a:t>[2] </a:t>
            </a:r>
            <a:r>
              <a:rPr lang="en-US" altLang="zh-CN" sz="1000" dirty="0"/>
              <a:t>S. K. </a:t>
            </a:r>
            <a:r>
              <a:rPr lang="en-US" altLang="zh-CN" sz="1000" dirty="0" err="1"/>
              <a:t>Baruah</a:t>
            </a:r>
            <a:r>
              <a:rPr lang="en-US" altLang="zh-CN" sz="1000" dirty="0"/>
              <a:t>, A. Burns, and R. I. Davis. Response-time analysis </a:t>
            </a:r>
            <a:r>
              <a:rPr lang="en-US" altLang="zh-CN" sz="1000" dirty="0" smtClean="0"/>
              <a:t>for mixed </a:t>
            </a:r>
            <a:r>
              <a:rPr lang="en-US" altLang="zh-CN" sz="1000" dirty="0"/>
              <a:t>criticality systems. In </a:t>
            </a:r>
            <a:r>
              <a:rPr lang="en-US" altLang="zh-CN" sz="1000" i="1" dirty="0"/>
              <a:t>Real-Time Systems Symposium</a:t>
            </a:r>
            <a:r>
              <a:rPr lang="en-US" altLang="zh-CN" sz="1000" dirty="0"/>
              <a:t>, pages </a:t>
            </a:r>
            <a:r>
              <a:rPr lang="en-US" altLang="zh-CN" sz="1000" dirty="0" smtClean="0"/>
              <a:t>34–43</a:t>
            </a:r>
            <a:r>
              <a:rPr lang="en-US" altLang="zh-CN" sz="1000" dirty="0"/>
              <a:t>. IEEE, 2011</a:t>
            </a:r>
            <a:r>
              <a:rPr lang="en-US" altLang="zh-CN" sz="1000" dirty="0" smtClean="0"/>
              <a:t>.</a:t>
            </a:r>
            <a:r>
              <a:rPr lang="en-US" altLang="zh-CN" sz="1000" dirty="0"/>
              <a:t/>
            </a:r>
            <a:br>
              <a:rPr lang="en-US" altLang="zh-CN" sz="1000" dirty="0"/>
            </a:br>
            <a:r>
              <a:rPr lang="en-US" altLang="zh-CN" sz="1000" dirty="0" smtClean="0"/>
              <a:t>[3]</a:t>
            </a:r>
            <a:r>
              <a:rPr lang="en-US" altLang="zh-CN" sz="1000" dirty="0"/>
              <a:t> S. </a:t>
            </a:r>
            <a:r>
              <a:rPr lang="en-US" altLang="zh-CN" sz="1000" dirty="0" err="1"/>
              <a:t>Baruah</a:t>
            </a:r>
            <a:r>
              <a:rPr lang="en-US" altLang="zh-CN" sz="1000" dirty="0"/>
              <a:t>, H. Li, and L. </a:t>
            </a:r>
            <a:r>
              <a:rPr lang="en-US" altLang="zh-CN" sz="1000" dirty="0" err="1"/>
              <a:t>Stougie</a:t>
            </a:r>
            <a:r>
              <a:rPr lang="en-US" altLang="zh-CN" sz="1000" dirty="0"/>
              <a:t>. Towards the design of </a:t>
            </a:r>
            <a:r>
              <a:rPr lang="en-US" altLang="zh-CN" sz="1000" dirty="0" smtClean="0"/>
              <a:t>certifiable mixed-criticality </a:t>
            </a:r>
            <a:r>
              <a:rPr lang="en-US" altLang="zh-CN" sz="1000" dirty="0"/>
              <a:t>systems. In </a:t>
            </a:r>
            <a:r>
              <a:rPr lang="en-US" altLang="zh-CN" sz="1000" i="1" dirty="0"/>
              <a:t>Real-Time and Embedded Technology </a:t>
            </a:r>
            <a:r>
              <a:rPr lang="en-US" altLang="zh-CN" sz="1000" i="1" dirty="0" smtClean="0"/>
              <a:t>and</a:t>
            </a:r>
            <a:r>
              <a:rPr lang="en-US" altLang="zh-CN" sz="1000" dirty="0"/>
              <a:t> </a:t>
            </a:r>
            <a:r>
              <a:rPr lang="en-US" altLang="zh-CN" sz="1000" i="1" dirty="0" smtClean="0"/>
              <a:t>Applications </a:t>
            </a:r>
            <a:r>
              <a:rPr lang="en-US" altLang="zh-CN" sz="1000" i="1" dirty="0"/>
              <a:t>Symposium (RTAS)</a:t>
            </a:r>
            <a:r>
              <a:rPr lang="en-US" altLang="zh-CN" sz="1000" dirty="0"/>
              <a:t>, pages 13–22. IEEE, 2010</a:t>
            </a:r>
            <a:r>
              <a:rPr lang="en-US" altLang="zh-CN" sz="1000" dirty="0" smtClean="0"/>
              <a:t>.</a:t>
            </a:r>
            <a:endParaRPr lang="zh-CN" altLang="en-US" sz="1000" dirty="0"/>
          </a:p>
        </p:txBody>
      </p:sp>
    </p:spTree>
    <p:extLst>
      <p:ext uri="{BB962C8B-B14F-4D97-AF65-F5344CB8AC3E}">
        <p14:creationId xmlns:p14="http://schemas.microsoft.com/office/powerpoint/2010/main" val="18607257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zh-CN" dirty="0" smtClean="0"/>
              <a:t>Motivation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150938" y="1988840"/>
            <a:ext cx="7772400" cy="4114800"/>
          </a:xfrm>
        </p:spPr>
        <p:txBody>
          <a:bodyPr/>
          <a:lstStyle/>
          <a:p>
            <a:r>
              <a:rPr lang="en-GB" altLang="zh-CN" dirty="0" smtClean="0"/>
              <a:t>Explore a way that all of the tasks remain schedulable throughout the criticality level changes.</a:t>
            </a:r>
          </a:p>
          <a:p>
            <a:r>
              <a:rPr lang="en-GB" altLang="zh-CN" dirty="0" smtClean="0"/>
              <a:t>Multi-core platform provides the option of migration</a:t>
            </a:r>
          </a:p>
          <a:p>
            <a:endParaRPr lang="en-GB" altLang="zh-CN" dirty="0" smtClean="0"/>
          </a:p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199AAF4-315B-40C9-B50B-E050A4E3BFBA}" type="slidenum">
              <a:rPr lang="en-GB" altLang="zh-CN" smtClean="0"/>
              <a:pPr/>
              <a:t>4</a:t>
            </a:fld>
            <a:endParaRPr lang="en-GB" altLang="zh-CN"/>
          </a:p>
        </p:txBody>
      </p:sp>
    </p:spTree>
    <p:extLst>
      <p:ext uri="{BB962C8B-B14F-4D97-AF65-F5344CB8AC3E}">
        <p14:creationId xmlns:p14="http://schemas.microsoft.com/office/powerpoint/2010/main" val="22564393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Assumptions	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 smtClean="0"/>
              <a:t>Independent tasks</a:t>
            </a:r>
          </a:p>
          <a:p>
            <a:r>
              <a:rPr lang="en-US" altLang="zh-CN" dirty="0" smtClean="0"/>
              <a:t>Deadline &lt; period</a:t>
            </a:r>
            <a:endParaRPr lang="en-US" altLang="zh-CN" dirty="0"/>
          </a:p>
          <a:p>
            <a:r>
              <a:rPr lang="en-US" altLang="zh-CN" dirty="0" smtClean="0"/>
              <a:t>Migration cost</a:t>
            </a:r>
          </a:p>
          <a:p>
            <a:r>
              <a:rPr lang="en-US" altLang="zh-CN" dirty="0" smtClean="0"/>
              <a:t>Mode change frequency and isolation</a:t>
            </a:r>
          </a:p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199AAF4-315B-40C9-B50B-E050A4E3BFBA}" type="slidenum">
              <a:rPr lang="en-GB" altLang="zh-CN" smtClean="0"/>
              <a:pPr/>
              <a:t>5</a:t>
            </a:fld>
            <a:endParaRPr lang="en-GB" altLang="zh-CN"/>
          </a:p>
        </p:txBody>
      </p:sp>
    </p:spTree>
    <p:extLst>
      <p:ext uri="{BB962C8B-B14F-4D97-AF65-F5344CB8AC3E}">
        <p14:creationId xmlns:p14="http://schemas.microsoft.com/office/powerpoint/2010/main" val="20762216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zh-CN" dirty="0" smtClean="0"/>
              <a:t>Semi-partitioned Model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199AAF4-315B-40C9-B50B-E050A4E3BFBA}" type="slidenum">
              <a:rPr lang="en-GB" altLang="zh-CN" smtClean="0"/>
              <a:pPr/>
              <a:t>6</a:t>
            </a:fld>
            <a:endParaRPr lang="en-GB" altLang="zh-CN"/>
          </a:p>
        </p:txBody>
      </p:sp>
      <p:grpSp>
        <p:nvGrpSpPr>
          <p:cNvPr id="5" name="组合 4"/>
          <p:cNvGrpSpPr/>
          <p:nvPr/>
        </p:nvGrpSpPr>
        <p:grpSpPr>
          <a:xfrm>
            <a:off x="539552" y="2564904"/>
            <a:ext cx="3452747" cy="2880320"/>
            <a:chOff x="836378" y="2962656"/>
            <a:chExt cx="4197393" cy="2170176"/>
          </a:xfrm>
        </p:grpSpPr>
        <p:sp>
          <p:nvSpPr>
            <p:cNvPr id="6" name="矩形 5"/>
            <p:cNvSpPr/>
            <p:nvPr/>
          </p:nvSpPr>
          <p:spPr>
            <a:xfrm>
              <a:off x="838200" y="2962656"/>
              <a:ext cx="1901952" cy="2170176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7" name="矩形 6"/>
            <p:cNvSpPr/>
            <p:nvPr/>
          </p:nvSpPr>
          <p:spPr>
            <a:xfrm>
              <a:off x="3124200" y="2962656"/>
              <a:ext cx="1901952" cy="2170176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8" name="矩形 7"/>
            <p:cNvSpPr/>
            <p:nvPr/>
          </p:nvSpPr>
          <p:spPr>
            <a:xfrm>
              <a:off x="836378" y="4545874"/>
              <a:ext cx="1904724" cy="586958"/>
            </a:xfrm>
            <a:prstGeom prst="rect">
              <a:avLst/>
            </a:prstGeom>
            <a:solidFill>
              <a:srgbClr val="0070C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9" name="文本框 8"/>
            <p:cNvSpPr txBox="1"/>
            <p:nvPr/>
          </p:nvSpPr>
          <p:spPr>
            <a:xfrm>
              <a:off x="1523211" y="4678008"/>
              <a:ext cx="626234" cy="27827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dirty="0" smtClean="0"/>
                <a:t>HI</a:t>
              </a:r>
              <a:r>
                <a:rPr lang="en-US" altLang="zh-CN" baseline="-25000" dirty="0" smtClean="0"/>
                <a:t>1</a:t>
              </a:r>
              <a:endParaRPr lang="zh-CN" altLang="en-US" baseline="-25000" dirty="0"/>
            </a:p>
          </p:txBody>
        </p:sp>
        <p:sp>
          <p:nvSpPr>
            <p:cNvPr id="10" name="矩形 9"/>
            <p:cNvSpPr/>
            <p:nvPr/>
          </p:nvSpPr>
          <p:spPr>
            <a:xfrm>
              <a:off x="837249" y="3801291"/>
              <a:ext cx="1905080" cy="744583"/>
            </a:xfrm>
            <a:prstGeom prst="rect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1" name="文本框 10"/>
            <p:cNvSpPr txBox="1"/>
            <p:nvPr/>
          </p:nvSpPr>
          <p:spPr>
            <a:xfrm>
              <a:off x="1523211" y="4044363"/>
              <a:ext cx="713772" cy="27827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dirty="0" smtClean="0"/>
                <a:t>LO</a:t>
              </a:r>
              <a:r>
                <a:rPr lang="en-US" altLang="zh-CN" baseline="-25000" dirty="0" smtClean="0"/>
                <a:t>1</a:t>
              </a:r>
              <a:endParaRPr lang="zh-CN" altLang="en-US" baseline="-25000" dirty="0"/>
            </a:p>
          </p:txBody>
        </p:sp>
        <p:sp>
          <p:nvSpPr>
            <p:cNvPr id="12" name="矩形 11"/>
            <p:cNvSpPr/>
            <p:nvPr/>
          </p:nvSpPr>
          <p:spPr>
            <a:xfrm>
              <a:off x="3130948" y="4543025"/>
              <a:ext cx="1902823" cy="586958"/>
            </a:xfrm>
            <a:prstGeom prst="rect">
              <a:avLst/>
            </a:prstGeom>
            <a:solidFill>
              <a:srgbClr val="0070C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3" name="文本框 12"/>
            <p:cNvSpPr txBox="1"/>
            <p:nvPr/>
          </p:nvSpPr>
          <p:spPr>
            <a:xfrm>
              <a:off x="3795244" y="4678008"/>
              <a:ext cx="630184" cy="27827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dirty="0" smtClean="0"/>
                <a:t>HI</a:t>
              </a:r>
              <a:r>
                <a:rPr lang="en-US" altLang="zh-CN" baseline="-25000" dirty="0" smtClean="0"/>
                <a:t>2</a:t>
              </a:r>
              <a:endParaRPr lang="zh-CN" altLang="en-US" baseline="-25000" dirty="0"/>
            </a:p>
          </p:txBody>
        </p:sp>
        <p:sp>
          <p:nvSpPr>
            <p:cNvPr id="14" name="矩形 13"/>
            <p:cNvSpPr/>
            <p:nvPr/>
          </p:nvSpPr>
          <p:spPr>
            <a:xfrm>
              <a:off x="838200" y="3390439"/>
              <a:ext cx="1901952" cy="410852"/>
            </a:xfrm>
            <a:prstGeom prst="rect">
              <a:avLst/>
            </a:prstGeom>
            <a:solidFill>
              <a:srgbClr val="92D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5" name="文本框 14"/>
            <p:cNvSpPr txBox="1"/>
            <p:nvPr/>
          </p:nvSpPr>
          <p:spPr>
            <a:xfrm>
              <a:off x="1446158" y="3443945"/>
              <a:ext cx="878362" cy="27827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dirty="0" smtClean="0"/>
                <a:t>MIG</a:t>
              </a:r>
              <a:r>
                <a:rPr lang="en-US" altLang="zh-CN" baseline="-25000" dirty="0" smtClean="0"/>
                <a:t>1</a:t>
              </a:r>
              <a:endParaRPr lang="zh-CN" altLang="en-US" baseline="-25000" dirty="0"/>
            </a:p>
          </p:txBody>
        </p:sp>
        <p:sp>
          <p:nvSpPr>
            <p:cNvPr id="16" name="矩形 15"/>
            <p:cNvSpPr/>
            <p:nvPr/>
          </p:nvSpPr>
          <p:spPr>
            <a:xfrm>
              <a:off x="3130947" y="3794570"/>
              <a:ext cx="1894966" cy="744583"/>
            </a:xfrm>
            <a:prstGeom prst="rect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7" name="矩形 16"/>
            <p:cNvSpPr/>
            <p:nvPr/>
          </p:nvSpPr>
          <p:spPr>
            <a:xfrm>
              <a:off x="3136241" y="3419874"/>
              <a:ext cx="1889673" cy="410852"/>
            </a:xfrm>
            <a:prstGeom prst="rect">
              <a:avLst/>
            </a:prstGeom>
            <a:solidFill>
              <a:srgbClr val="92D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8" name="文本框 17"/>
            <p:cNvSpPr txBox="1"/>
            <p:nvPr/>
          </p:nvSpPr>
          <p:spPr>
            <a:xfrm>
              <a:off x="3812663" y="4047744"/>
              <a:ext cx="769469" cy="27827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dirty="0" smtClean="0"/>
                <a:t>LO</a:t>
              </a:r>
              <a:r>
                <a:rPr lang="en-US" altLang="zh-CN" baseline="-25000" dirty="0" smtClean="0"/>
                <a:t>2</a:t>
              </a:r>
              <a:endParaRPr lang="zh-CN" altLang="en-US" baseline="-25000" dirty="0"/>
            </a:p>
          </p:txBody>
        </p:sp>
        <p:sp>
          <p:nvSpPr>
            <p:cNvPr id="19" name="文本框 18"/>
            <p:cNvSpPr txBox="1"/>
            <p:nvPr/>
          </p:nvSpPr>
          <p:spPr>
            <a:xfrm>
              <a:off x="3743497" y="3409941"/>
              <a:ext cx="857007" cy="27827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dirty="0" smtClean="0"/>
                <a:t>MIG</a:t>
              </a:r>
              <a:r>
                <a:rPr lang="en-US" altLang="zh-CN" baseline="-25000" dirty="0" smtClean="0"/>
                <a:t>2</a:t>
              </a:r>
              <a:endParaRPr lang="zh-CN" altLang="en-US" baseline="-25000" dirty="0"/>
            </a:p>
          </p:txBody>
        </p:sp>
      </p:grpSp>
      <p:cxnSp>
        <p:nvCxnSpPr>
          <p:cNvPr id="20" name="直接箭头连接符 19"/>
          <p:cNvCxnSpPr/>
          <p:nvPr/>
        </p:nvCxnSpPr>
        <p:spPr>
          <a:xfrm flipV="1">
            <a:off x="3993015" y="4095666"/>
            <a:ext cx="1227057" cy="7180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1" name="组合 20"/>
          <p:cNvGrpSpPr/>
          <p:nvPr/>
        </p:nvGrpSpPr>
        <p:grpSpPr>
          <a:xfrm>
            <a:off x="5227054" y="2564904"/>
            <a:ext cx="3530995" cy="2876539"/>
            <a:chOff x="6940203" y="2962656"/>
            <a:chExt cx="4316061" cy="2193497"/>
          </a:xfrm>
        </p:grpSpPr>
        <p:sp>
          <p:nvSpPr>
            <p:cNvPr id="22" name="矩形 21"/>
            <p:cNvSpPr/>
            <p:nvPr/>
          </p:nvSpPr>
          <p:spPr>
            <a:xfrm>
              <a:off x="6941820" y="2962656"/>
              <a:ext cx="1901952" cy="2170176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23" name="矩形 22"/>
            <p:cNvSpPr/>
            <p:nvPr/>
          </p:nvSpPr>
          <p:spPr>
            <a:xfrm>
              <a:off x="9354312" y="2962656"/>
              <a:ext cx="1901952" cy="2170176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24" name="矩形 23"/>
            <p:cNvSpPr/>
            <p:nvPr/>
          </p:nvSpPr>
          <p:spPr>
            <a:xfrm>
              <a:off x="6940203" y="3895661"/>
              <a:ext cx="1903569" cy="1260492"/>
            </a:xfrm>
            <a:prstGeom prst="rect">
              <a:avLst/>
            </a:prstGeom>
            <a:solidFill>
              <a:srgbClr val="0070C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25" name="文本框 24"/>
            <p:cNvSpPr txBox="1"/>
            <p:nvPr/>
          </p:nvSpPr>
          <p:spPr>
            <a:xfrm>
              <a:off x="7635812" y="4392540"/>
              <a:ext cx="704144" cy="2723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dirty="0" smtClean="0"/>
                <a:t>HI</a:t>
              </a:r>
              <a:r>
                <a:rPr lang="en-US" altLang="zh-CN" baseline="-25000" dirty="0" smtClean="0"/>
                <a:t>1</a:t>
              </a:r>
              <a:endParaRPr lang="zh-CN" altLang="en-US" baseline="-25000" dirty="0"/>
            </a:p>
          </p:txBody>
        </p:sp>
        <p:sp>
          <p:nvSpPr>
            <p:cNvPr id="26" name="矩形 25"/>
            <p:cNvSpPr/>
            <p:nvPr/>
          </p:nvSpPr>
          <p:spPr>
            <a:xfrm>
              <a:off x="6942290" y="3151534"/>
              <a:ext cx="1905080" cy="744583"/>
            </a:xfrm>
            <a:prstGeom prst="rect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27" name="文本框 26"/>
            <p:cNvSpPr txBox="1"/>
            <p:nvPr/>
          </p:nvSpPr>
          <p:spPr>
            <a:xfrm>
              <a:off x="7635812" y="3398495"/>
              <a:ext cx="792161" cy="2723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dirty="0" smtClean="0"/>
                <a:t>LO</a:t>
              </a:r>
              <a:r>
                <a:rPr lang="en-US" altLang="zh-CN" baseline="-25000" dirty="0" smtClean="0"/>
                <a:t>1</a:t>
              </a:r>
              <a:endParaRPr lang="zh-CN" altLang="en-US" baseline="-25000" dirty="0"/>
            </a:p>
          </p:txBody>
        </p:sp>
        <p:sp>
          <p:nvSpPr>
            <p:cNvPr id="28" name="矩形 27"/>
            <p:cNvSpPr/>
            <p:nvPr/>
          </p:nvSpPr>
          <p:spPr>
            <a:xfrm>
              <a:off x="9354312" y="3004208"/>
              <a:ext cx="1901952" cy="410852"/>
            </a:xfrm>
            <a:prstGeom prst="rect">
              <a:avLst/>
            </a:prstGeom>
            <a:solidFill>
              <a:srgbClr val="92D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29" name="矩形 28"/>
            <p:cNvSpPr/>
            <p:nvPr/>
          </p:nvSpPr>
          <p:spPr>
            <a:xfrm>
              <a:off x="9354312" y="3420662"/>
              <a:ext cx="1901952" cy="410852"/>
            </a:xfrm>
            <a:prstGeom prst="rect">
              <a:avLst/>
            </a:prstGeom>
            <a:solidFill>
              <a:srgbClr val="92D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30" name="矩形 29"/>
            <p:cNvSpPr/>
            <p:nvPr/>
          </p:nvSpPr>
          <p:spPr>
            <a:xfrm>
              <a:off x="9352569" y="3828999"/>
              <a:ext cx="1903695" cy="744583"/>
            </a:xfrm>
            <a:prstGeom prst="rect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31" name="矩形 30"/>
            <p:cNvSpPr/>
            <p:nvPr/>
          </p:nvSpPr>
          <p:spPr>
            <a:xfrm>
              <a:off x="9359491" y="4569195"/>
              <a:ext cx="1896773" cy="586958"/>
            </a:xfrm>
            <a:prstGeom prst="rect">
              <a:avLst/>
            </a:prstGeom>
            <a:solidFill>
              <a:srgbClr val="0070C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32" name="文本框 31"/>
            <p:cNvSpPr txBox="1"/>
            <p:nvPr/>
          </p:nvSpPr>
          <p:spPr>
            <a:xfrm>
              <a:off x="9955852" y="3133036"/>
              <a:ext cx="848607" cy="2723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dirty="0" smtClean="0"/>
                <a:t>MIG</a:t>
              </a:r>
              <a:r>
                <a:rPr lang="en-US" altLang="zh-CN" baseline="-25000" dirty="0" smtClean="0"/>
                <a:t>1</a:t>
              </a:r>
              <a:endParaRPr lang="zh-CN" altLang="en-US" baseline="-25000" dirty="0"/>
            </a:p>
          </p:txBody>
        </p:sp>
        <p:sp>
          <p:nvSpPr>
            <p:cNvPr id="33" name="文本框 32"/>
            <p:cNvSpPr txBox="1"/>
            <p:nvPr/>
          </p:nvSpPr>
          <p:spPr>
            <a:xfrm>
              <a:off x="9955852" y="3504679"/>
              <a:ext cx="848607" cy="2723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dirty="0" smtClean="0"/>
                <a:t>MIG</a:t>
              </a:r>
              <a:r>
                <a:rPr lang="en-US" altLang="zh-CN" baseline="-25000" dirty="0" smtClean="0"/>
                <a:t>2</a:t>
              </a:r>
              <a:endParaRPr lang="zh-CN" altLang="en-US" baseline="-25000" dirty="0"/>
            </a:p>
          </p:txBody>
        </p:sp>
        <p:sp>
          <p:nvSpPr>
            <p:cNvPr id="34" name="文本框 33"/>
            <p:cNvSpPr txBox="1"/>
            <p:nvPr/>
          </p:nvSpPr>
          <p:spPr>
            <a:xfrm>
              <a:off x="10032749" y="4088688"/>
              <a:ext cx="683691" cy="2723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dirty="0" smtClean="0"/>
                <a:t>LO</a:t>
              </a:r>
              <a:r>
                <a:rPr lang="en-US" altLang="zh-CN" baseline="-25000" dirty="0" smtClean="0"/>
                <a:t>2</a:t>
              </a:r>
              <a:endParaRPr lang="zh-CN" altLang="en-US" baseline="-25000" dirty="0"/>
            </a:p>
          </p:txBody>
        </p:sp>
        <p:sp>
          <p:nvSpPr>
            <p:cNvPr id="35" name="文本框 34"/>
            <p:cNvSpPr txBox="1"/>
            <p:nvPr/>
          </p:nvSpPr>
          <p:spPr>
            <a:xfrm>
              <a:off x="10032749" y="4701375"/>
              <a:ext cx="683691" cy="2723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dirty="0" smtClean="0"/>
                <a:t>HI</a:t>
              </a:r>
              <a:r>
                <a:rPr lang="en-US" altLang="zh-CN" baseline="-25000" dirty="0" smtClean="0"/>
                <a:t>2</a:t>
              </a:r>
              <a:endParaRPr lang="zh-CN" altLang="en-US" baseline="-25000" dirty="0"/>
            </a:p>
          </p:txBody>
        </p:sp>
      </p:grpSp>
      <p:sp>
        <p:nvSpPr>
          <p:cNvPr id="37" name="文本框 36"/>
          <p:cNvSpPr txBox="1"/>
          <p:nvPr/>
        </p:nvSpPr>
        <p:spPr>
          <a:xfrm>
            <a:off x="899592" y="5594590"/>
            <a:ext cx="8735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altLang="zh-CN" dirty="0" smtClean="0"/>
              <a:t>Core 1</a:t>
            </a:r>
            <a:endParaRPr lang="zh-CN" altLang="en-US" dirty="0"/>
          </a:p>
        </p:txBody>
      </p:sp>
      <p:sp>
        <p:nvSpPr>
          <p:cNvPr id="38" name="文本框 37"/>
          <p:cNvSpPr txBox="1"/>
          <p:nvPr/>
        </p:nvSpPr>
        <p:spPr>
          <a:xfrm>
            <a:off x="2827358" y="5608378"/>
            <a:ext cx="8735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altLang="zh-CN" dirty="0" smtClean="0"/>
              <a:t>Core 2</a:t>
            </a:r>
            <a:endParaRPr lang="zh-CN" altLang="en-US" dirty="0"/>
          </a:p>
        </p:txBody>
      </p:sp>
      <p:sp>
        <p:nvSpPr>
          <p:cNvPr id="39" name="文本框 38"/>
          <p:cNvSpPr txBox="1"/>
          <p:nvPr/>
        </p:nvSpPr>
        <p:spPr>
          <a:xfrm>
            <a:off x="5570630" y="5643416"/>
            <a:ext cx="8735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altLang="zh-CN" dirty="0" smtClean="0"/>
              <a:t>Core 1</a:t>
            </a:r>
            <a:endParaRPr lang="zh-CN" altLang="en-US" dirty="0"/>
          </a:p>
        </p:txBody>
      </p:sp>
      <p:sp>
        <p:nvSpPr>
          <p:cNvPr id="40" name="文本框 39"/>
          <p:cNvSpPr txBox="1"/>
          <p:nvPr/>
        </p:nvSpPr>
        <p:spPr>
          <a:xfrm>
            <a:off x="7668344" y="5643416"/>
            <a:ext cx="8735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altLang="zh-CN" dirty="0" smtClean="0"/>
              <a:t>Core 2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0195866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zh-CN" dirty="0" smtClean="0"/>
              <a:t>Semi-partitioned Model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sz="2200" dirty="0"/>
              <a:t>If all tasks execute within their LO-</a:t>
            </a:r>
            <a:r>
              <a:rPr lang="en-US" altLang="zh-CN" sz="2200" dirty="0" err="1"/>
              <a:t>crit</a:t>
            </a:r>
            <a:r>
              <a:rPr lang="en-US" altLang="zh-CN" sz="2200" dirty="0"/>
              <a:t> budget </a:t>
            </a:r>
            <a:r>
              <a:rPr lang="en-US" altLang="zh-CN" sz="2200" dirty="0" smtClean="0"/>
              <a:t>then all </a:t>
            </a:r>
            <a:r>
              <a:rPr lang="en-US" altLang="zh-CN" sz="2200" dirty="0"/>
              <a:t>deadlines </a:t>
            </a:r>
            <a:r>
              <a:rPr lang="en-US" altLang="zh-CN" sz="2200" dirty="0" smtClean="0"/>
              <a:t>are met </a:t>
            </a:r>
            <a:r>
              <a:rPr lang="en-US" altLang="zh-CN" sz="2200" dirty="0"/>
              <a:t>and no tasks </a:t>
            </a:r>
            <a:r>
              <a:rPr lang="en-US" altLang="zh-CN" sz="2200" dirty="0" smtClean="0"/>
              <a:t>migrate.</a:t>
            </a:r>
          </a:p>
          <a:p>
            <a:r>
              <a:rPr lang="en-US" altLang="zh-CN" sz="2200" dirty="0" smtClean="0"/>
              <a:t>No </a:t>
            </a:r>
            <a:r>
              <a:rPr lang="en-US" altLang="zh-CN" sz="2200" dirty="0"/>
              <a:t>LO-</a:t>
            </a:r>
            <a:r>
              <a:rPr lang="en-US" altLang="zh-CN" sz="2200" dirty="0" err="1"/>
              <a:t>crit</a:t>
            </a:r>
            <a:r>
              <a:rPr lang="en-US" altLang="zh-CN" sz="2200" dirty="0"/>
              <a:t> task is allowed </a:t>
            </a:r>
            <a:r>
              <a:rPr lang="en-US" altLang="zh-CN" sz="2200" dirty="0" smtClean="0"/>
              <a:t>to exceed </a:t>
            </a:r>
            <a:r>
              <a:rPr lang="en-US" altLang="zh-CN" sz="2200" dirty="0"/>
              <a:t>its </a:t>
            </a:r>
            <a:r>
              <a:rPr lang="en-US" altLang="zh-CN" sz="2200" dirty="0" smtClean="0"/>
              <a:t>LO-</a:t>
            </a:r>
            <a:r>
              <a:rPr lang="en-US" altLang="zh-CN" sz="2200" dirty="0" err="1" smtClean="0"/>
              <a:t>crit</a:t>
            </a:r>
            <a:r>
              <a:rPr lang="en-US" altLang="zh-CN" sz="2200" dirty="0" smtClean="0"/>
              <a:t> budget.</a:t>
            </a:r>
          </a:p>
          <a:p>
            <a:r>
              <a:rPr lang="en-US" altLang="zh-CN" sz="2200" dirty="0" smtClean="0"/>
              <a:t>If </a:t>
            </a:r>
            <a:r>
              <a:rPr lang="en-US" altLang="zh-CN" sz="2200" dirty="0"/>
              <a:t>HI-</a:t>
            </a:r>
            <a:r>
              <a:rPr lang="en-US" altLang="zh-CN" sz="2200" dirty="0" err="1"/>
              <a:t>crit</a:t>
            </a:r>
            <a:r>
              <a:rPr lang="en-US" altLang="zh-CN" sz="2200" dirty="0"/>
              <a:t> tasks on one core exceed their </a:t>
            </a:r>
            <a:r>
              <a:rPr lang="en-US" altLang="zh-CN" sz="2200" dirty="0" smtClean="0"/>
              <a:t>LO-</a:t>
            </a:r>
            <a:r>
              <a:rPr lang="en-US" altLang="zh-CN" sz="2200" dirty="0" err="1" smtClean="0"/>
              <a:t>crit</a:t>
            </a:r>
            <a:r>
              <a:rPr lang="en-US" altLang="zh-CN" sz="2200" dirty="0" smtClean="0"/>
              <a:t> budget</a:t>
            </a:r>
            <a:r>
              <a:rPr lang="en-US" altLang="zh-CN" sz="2200" dirty="0"/>
              <a:t>, then some LO-</a:t>
            </a:r>
            <a:r>
              <a:rPr lang="en-US" altLang="zh-CN" sz="2200" dirty="0" err="1"/>
              <a:t>crit</a:t>
            </a:r>
            <a:r>
              <a:rPr lang="en-US" altLang="zh-CN" sz="2200" dirty="0"/>
              <a:t> tasks will migrate, but </a:t>
            </a:r>
            <a:r>
              <a:rPr lang="en-US" altLang="zh-CN" sz="2200" dirty="0" smtClean="0"/>
              <a:t>ALL LO-</a:t>
            </a:r>
            <a:r>
              <a:rPr lang="en-US" altLang="zh-CN" sz="2200" dirty="0" err="1" smtClean="0"/>
              <a:t>crit</a:t>
            </a:r>
            <a:r>
              <a:rPr lang="en-US" altLang="zh-CN" sz="2200" dirty="0" smtClean="0"/>
              <a:t> </a:t>
            </a:r>
            <a:r>
              <a:rPr lang="en-US" altLang="zh-CN" sz="2200" dirty="0"/>
              <a:t>tasks and HI-</a:t>
            </a:r>
            <a:r>
              <a:rPr lang="en-US" altLang="zh-CN" sz="2200" dirty="0" err="1"/>
              <a:t>crit</a:t>
            </a:r>
            <a:r>
              <a:rPr lang="en-US" altLang="zh-CN" sz="2200" dirty="0"/>
              <a:t> </a:t>
            </a:r>
            <a:r>
              <a:rPr lang="en-US" altLang="zh-CN" sz="2200" dirty="0" smtClean="0"/>
              <a:t>tasks remain schedulable.</a:t>
            </a:r>
          </a:p>
          <a:p>
            <a:r>
              <a:rPr lang="en-US" altLang="zh-CN" sz="2200" dirty="0" smtClean="0"/>
              <a:t>If </a:t>
            </a:r>
            <a:r>
              <a:rPr lang="en-US" altLang="zh-CN" sz="2200" dirty="0"/>
              <a:t>HI-</a:t>
            </a:r>
            <a:r>
              <a:rPr lang="en-US" altLang="zh-CN" sz="2200" dirty="0" err="1"/>
              <a:t>crit</a:t>
            </a:r>
            <a:r>
              <a:rPr lang="en-US" altLang="zh-CN" sz="2200" dirty="0"/>
              <a:t> tasks on more than one core exceed </a:t>
            </a:r>
            <a:r>
              <a:rPr lang="en-US" altLang="zh-CN" sz="2200" dirty="0" smtClean="0"/>
              <a:t>their LO-</a:t>
            </a:r>
            <a:r>
              <a:rPr lang="en-US" altLang="zh-CN" sz="2200" dirty="0" err="1" smtClean="0"/>
              <a:t>crit</a:t>
            </a:r>
            <a:r>
              <a:rPr lang="en-US" altLang="zh-CN" sz="2200" dirty="0" smtClean="0"/>
              <a:t> </a:t>
            </a:r>
            <a:r>
              <a:rPr lang="en-US" altLang="zh-CN" sz="2200" dirty="0"/>
              <a:t>budget, then some LO-</a:t>
            </a:r>
            <a:r>
              <a:rPr lang="en-US" altLang="zh-CN" sz="2200" dirty="0" err="1"/>
              <a:t>crit</a:t>
            </a:r>
            <a:r>
              <a:rPr lang="en-US" altLang="zh-CN" sz="2200" dirty="0"/>
              <a:t> tasks will be</a:t>
            </a:r>
            <a:br>
              <a:rPr lang="en-US" altLang="zh-CN" sz="2200" dirty="0"/>
            </a:br>
            <a:r>
              <a:rPr lang="en-US" altLang="zh-CN" sz="2200" dirty="0"/>
              <a:t>abandoned, but all HI-</a:t>
            </a:r>
            <a:r>
              <a:rPr lang="en-US" altLang="zh-CN" sz="2200" dirty="0" err="1"/>
              <a:t>crit</a:t>
            </a:r>
            <a:r>
              <a:rPr lang="en-US" altLang="zh-CN" sz="2200" dirty="0"/>
              <a:t> tasks </a:t>
            </a:r>
            <a:r>
              <a:rPr lang="en-US" altLang="zh-CN" sz="2200" dirty="0" smtClean="0"/>
              <a:t>remain schedulable (without </a:t>
            </a:r>
            <a:r>
              <a:rPr lang="en-US" altLang="zh-CN" sz="2200" dirty="0"/>
              <a:t>migration).</a:t>
            </a:r>
            <a:r>
              <a:rPr lang="en-US" altLang="zh-CN" dirty="0"/>
              <a:t/>
            </a:r>
            <a:br>
              <a:rPr lang="en-US" altLang="zh-CN" dirty="0"/>
            </a:br>
            <a:r>
              <a:rPr lang="en-US" altLang="zh-CN" dirty="0"/>
              <a:t/>
            </a:r>
            <a:br>
              <a:rPr lang="en-US" altLang="zh-CN" dirty="0"/>
            </a:b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199AAF4-315B-40C9-B50B-E050A4E3BFBA}" type="slidenum">
              <a:rPr lang="en-GB" altLang="zh-CN" smtClean="0"/>
              <a:pPr/>
              <a:t>7</a:t>
            </a:fld>
            <a:endParaRPr lang="en-GB" altLang="zh-CN"/>
          </a:p>
        </p:txBody>
      </p:sp>
    </p:spTree>
    <p:extLst>
      <p:ext uri="{BB962C8B-B14F-4D97-AF65-F5344CB8AC3E}">
        <p14:creationId xmlns:p14="http://schemas.microsoft.com/office/powerpoint/2010/main" val="12295765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zh-CN" dirty="0" smtClean="0"/>
              <a:t>State View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altLang="zh-CN" dirty="0" smtClean="0"/>
              <a:t>Task set </a:t>
            </a:r>
            <a:r>
              <a:rPr lang="en-GB" altLang="zh-CN" i="1" dirty="0" smtClean="0"/>
              <a:t>S</a:t>
            </a:r>
            <a:r>
              <a:rPr lang="en-GB" altLang="zh-CN" dirty="0" smtClean="0"/>
              <a:t> to represent the collection of all </a:t>
            </a:r>
            <a:r>
              <a:rPr lang="en-GB" altLang="zh-CN" dirty="0" smtClean="0"/>
              <a:t>tasks sets:</a:t>
            </a:r>
            <a:endParaRPr lang="en-GB" altLang="zh-CN" dirty="0" smtClean="0">
              <a:solidFill>
                <a:srgbClr val="FF0000"/>
              </a:solidFill>
            </a:endParaRPr>
          </a:p>
          <a:p>
            <a:pPr lvl="1"/>
            <a:r>
              <a:rPr lang="en-GB" altLang="zh-CN" sz="2400" i="1" dirty="0" smtClean="0"/>
              <a:t>S = (LO</a:t>
            </a:r>
            <a:r>
              <a:rPr lang="en-GB" altLang="zh-CN" sz="2400" i="1" baseline="-25000" dirty="0" smtClean="0"/>
              <a:t>1</a:t>
            </a:r>
            <a:r>
              <a:rPr lang="en-GB" altLang="zh-CN" sz="2400" i="1" dirty="0" smtClean="0"/>
              <a:t> U LO</a:t>
            </a:r>
            <a:r>
              <a:rPr lang="en-GB" altLang="zh-CN" sz="2400" i="1" baseline="-25000" dirty="0" smtClean="0"/>
              <a:t>2</a:t>
            </a:r>
            <a:r>
              <a:rPr lang="en-GB" altLang="zh-CN" sz="2400" i="1" dirty="0" smtClean="0"/>
              <a:t>) U (HI</a:t>
            </a:r>
            <a:r>
              <a:rPr lang="en-GB" altLang="zh-CN" sz="2400" i="1" baseline="-25000" dirty="0" smtClean="0"/>
              <a:t>1</a:t>
            </a:r>
            <a:r>
              <a:rPr lang="en-GB" altLang="zh-CN" sz="2400" i="1" dirty="0" smtClean="0"/>
              <a:t> U HI</a:t>
            </a:r>
            <a:r>
              <a:rPr lang="en-GB" altLang="zh-CN" sz="2400" i="1" baseline="-25000" dirty="0" smtClean="0"/>
              <a:t>2</a:t>
            </a:r>
            <a:r>
              <a:rPr lang="en-GB" altLang="zh-CN" sz="2400" i="1" dirty="0" smtClean="0"/>
              <a:t>) U (MIG</a:t>
            </a:r>
            <a:r>
              <a:rPr lang="en-GB" altLang="zh-CN" sz="2400" i="1" baseline="-25000" dirty="0" smtClean="0"/>
              <a:t>1</a:t>
            </a:r>
            <a:r>
              <a:rPr lang="en-GB" altLang="zh-CN" sz="2400" i="1" dirty="0" smtClean="0"/>
              <a:t> U MIG</a:t>
            </a:r>
            <a:r>
              <a:rPr lang="en-GB" altLang="zh-CN" sz="2400" i="1" baseline="-25000" dirty="0" smtClean="0"/>
              <a:t>2</a:t>
            </a:r>
            <a:r>
              <a:rPr lang="en-GB" altLang="zh-CN" sz="2400" i="1" dirty="0" smtClean="0"/>
              <a:t>)</a:t>
            </a:r>
            <a:endParaRPr lang="en-GB" altLang="zh-CN" sz="2400" dirty="0" smtClean="0"/>
          </a:p>
          <a:p>
            <a:r>
              <a:rPr lang="en-GB" altLang="zh-CN" dirty="0" smtClean="0"/>
              <a:t>State </a:t>
            </a:r>
            <a:r>
              <a:rPr lang="en-GB" altLang="zh-CN" i="1" dirty="0" smtClean="0"/>
              <a:t>X</a:t>
            </a:r>
            <a:r>
              <a:rPr lang="en-GB" altLang="zh-CN" dirty="0" smtClean="0"/>
              <a:t> to represent the normal execution state:</a:t>
            </a:r>
          </a:p>
          <a:p>
            <a:pPr lvl="1"/>
            <a:r>
              <a:rPr lang="en-GB" altLang="zh-CN" sz="2400" i="1" dirty="0" smtClean="0"/>
              <a:t>X</a:t>
            </a:r>
            <a:r>
              <a:rPr lang="en-GB" altLang="zh-CN" sz="2400" i="1" baseline="-25000" dirty="0" smtClean="0"/>
              <a:t>1</a:t>
            </a:r>
            <a:r>
              <a:rPr lang="en-GB" altLang="zh-CN" sz="2400" i="1" dirty="0" smtClean="0"/>
              <a:t> =  LO</a:t>
            </a:r>
            <a:r>
              <a:rPr lang="en-GB" altLang="zh-CN" sz="2400" i="1" baseline="-25000" dirty="0" smtClean="0"/>
              <a:t>1</a:t>
            </a:r>
            <a:r>
              <a:rPr lang="en-GB" altLang="zh-CN" sz="2400" i="1" dirty="0" smtClean="0"/>
              <a:t> U HI</a:t>
            </a:r>
            <a:r>
              <a:rPr lang="en-GB" altLang="zh-CN" sz="2400" i="1" baseline="-25000" dirty="0" smtClean="0"/>
              <a:t>1</a:t>
            </a:r>
            <a:r>
              <a:rPr lang="en-GB" altLang="zh-CN" sz="2400" i="1" dirty="0" smtClean="0"/>
              <a:t> U MIG</a:t>
            </a:r>
            <a:r>
              <a:rPr lang="en-GB" altLang="zh-CN" sz="2400" i="1" baseline="-25000" dirty="0" smtClean="0"/>
              <a:t>1</a:t>
            </a:r>
            <a:endParaRPr lang="en-GB" altLang="zh-CN" sz="2400" i="1" dirty="0" smtClean="0"/>
          </a:p>
          <a:p>
            <a:pPr lvl="1"/>
            <a:r>
              <a:rPr lang="en-GB" altLang="zh-CN" sz="2400" i="1" dirty="0" smtClean="0"/>
              <a:t>X</a:t>
            </a:r>
            <a:r>
              <a:rPr lang="en-GB" altLang="zh-CN" sz="2400" i="1" baseline="-25000" dirty="0" smtClean="0"/>
              <a:t>2</a:t>
            </a:r>
            <a:r>
              <a:rPr lang="en-GB" altLang="zh-CN" sz="2400" i="1" dirty="0" smtClean="0"/>
              <a:t> =  LO</a:t>
            </a:r>
            <a:r>
              <a:rPr lang="en-GB" altLang="zh-CN" sz="2400" i="1" baseline="-25000" dirty="0" smtClean="0"/>
              <a:t>2 </a:t>
            </a:r>
            <a:r>
              <a:rPr lang="en-GB" altLang="zh-CN" sz="2400" i="1" dirty="0" smtClean="0"/>
              <a:t>U HI</a:t>
            </a:r>
            <a:r>
              <a:rPr lang="en-GB" altLang="zh-CN" sz="2400" i="1" baseline="-25000" dirty="0" smtClean="0"/>
              <a:t>2 </a:t>
            </a:r>
            <a:r>
              <a:rPr lang="en-GB" altLang="zh-CN" sz="2400" i="1" dirty="0" smtClean="0"/>
              <a:t>U MIG</a:t>
            </a:r>
            <a:r>
              <a:rPr lang="en-GB" altLang="zh-CN" sz="2400" i="1" baseline="-25000" dirty="0" smtClean="0"/>
              <a:t>2</a:t>
            </a:r>
            <a:endParaRPr lang="en-GB" altLang="zh-CN" sz="2400" i="1" dirty="0" smtClean="0"/>
          </a:p>
          <a:p>
            <a:pPr lvl="1"/>
            <a:r>
              <a:rPr lang="en-GB" altLang="zh-CN" sz="2400" i="1" dirty="0" smtClean="0"/>
              <a:t>S   = X</a:t>
            </a:r>
            <a:r>
              <a:rPr lang="en-GB" altLang="zh-CN" sz="2400" i="1" baseline="-25000" dirty="0" smtClean="0"/>
              <a:t>1</a:t>
            </a:r>
            <a:r>
              <a:rPr lang="en-GB" altLang="zh-CN" sz="2400" i="1" dirty="0" smtClean="0"/>
              <a:t> U X</a:t>
            </a:r>
            <a:r>
              <a:rPr lang="en-GB" altLang="zh-CN" sz="2400" i="1" baseline="-25000" dirty="0" smtClean="0"/>
              <a:t>2</a:t>
            </a:r>
            <a:endParaRPr lang="en-GB" altLang="zh-CN" sz="2400" i="1" dirty="0" smtClean="0"/>
          </a:p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199AAF4-315B-40C9-B50B-E050A4E3BFBA}" type="slidenum">
              <a:rPr lang="en-GB" altLang="zh-CN" smtClean="0"/>
              <a:pPr/>
              <a:t>8</a:t>
            </a:fld>
            <a:endParaRPr lang="en-GB" altLang="zh-CN"/>
          </a:p>
        </p:txBody>
      </p:sp>
    </p:spTree>
    <p:extLst>
      <p:ext uri="{BB962C8B-B14F-4D97-AF65-F5344CB8AC3E}">
        <p14:creationId xmlns:p14="http://schemas.microsoft.com/office/powerpoint/2010/main" val="21002511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zh-CN" dirty="0" smtClean="0"/>
              <a:t>One core enters HI-</a:t>
            </a:r>
            <a:r>
              <a:rPr lang="en-GB" altLang="zh-CN" dirty="0" err="1" smtClean="0"/>
              <a:t>crit</a:t>
            </a:r>
            <a:r>
              <a:rPr lang="en-GB" altLang="zh-CN" dirty="0" smtClean="0"/>
              <a:t> Mode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 smtClean="0"/>
              <a:t>State </a:t>
            </a:r>
            <a:r>
              <a:rPr lang="en-US" altLang="zh-CN" i="1" dirty="0" smtClean="0"/>
              <a:t>Y(1)</a:t>
            </a:r>
            <a:r>
              <a:rPr lang="en-US" altLang="zh-CN" dirty="0" smtClean="0"/>
              <a:t> to represent the state that Core </a:t>
            </a:r>
            <a:r>
              <a:rPr lang="en-US" altLang="zh-CN" i="1" dirty="0" smtClean="0"/>
              <a:t>c</a:t>
            </a:r>
            <a:r>
              <a:rPr lang="en-US" altLang="zh-CN" i="1" baseline="-25000" dirty="0" smtClean="0"/>
              <a:t>1</a:t>
            </a:r>
            <a:r>
              <a:rPr lang="en-US" altLang="zh-CN" dirty="0" smtClean="0"/>
              <a:t> enters HI-</a:t>
            </a:r>
            <a:r>
              <a:rPr lang="en-US" altLang="zh-CN" dirty="0" err="1" smtClean="0"/>
              <a:t>crit</a:t>
            </a:r>
            <a:r>
              <a:rPr lang="en-US" altLang="zh-CN" dirty="0" smtClean="0"/>
              <a:t> mode.</a:t>
            </a:r>
          </a:p>
          <a:p>
            <a:pPr lvl="1"/>
            <a:r>
              <a:rPr lang="en-US" altLang="zh-CN" sz="2400" i="1" dirty="0" smtClean="0"/>
              <a:t>Y(1)</a:t>
            </a:r>
            <a:r>
              <a:rPr lang="en-US" altLang="zh-CN" sz="2400" i="1" baseline="-25000" dirty="0" smtClean="0"/>
              <a:t>1</a:t>
            </a:r>
            <a:r>
              <a:rPr lang="en-US" altLang="zh-CN" sz="2400" i="1" dirty="0" smtClean="0"/>
              <a:t> = LO</a:t>
            </a:r>
            <a:r>
              <a:rPr lang="en-US" altLang="zh-CN" sz="2400" i="1" baseline="-25000" dirty="0" smtClean="0"/>
              <a:t>1</a:t>
            </a:r>
            <a:r>
              <a:rPr lang="en-US" altLang="zh-CN" sz="2400" i="1" dirty="0" smtClean="0"/>
              <a:t> U HI</a:t>
            </a:r>
            <a:r>
              <a:rPr lang="en-US" altLang="zh-CN" sz="2400" i="1" baseline="-25000" dirty="0" smtClean="0"/>
              <a:t>1</a:t>
            </a:r>
          </a:p>
          <a:p>
            <a:pPr lvl="1"/>
            <a:r>
              <a:rPr lang="en-US" altLang="zh-CN" sz="2400" i="1" dirty="0" smtClean="0"/>
              <a:t>Y(1)</a:t>
            </a:r>
            <a:r>
              <a:rPr lang="en-US" altLang="zh-CN" sz="2400" i="1" baseline="-25000" dirty="0" smtClean="0"/>
              <a:t>2</a:t>
            </a:r>
            <a:r>
              <a:rPr lang="en-US" altLang="zh-CN" sz="2400" i="1" dirty="0" smtClean="0"/>
              <a:t> = LO</a:t>
            </a:r>
            <a:r>
              <a:rPr lang="en-US" altLang="zh-CN" sz="2400" i="1" baseline="-25000" dirty="0" smtClean="0"/>
              <a:t>2</a:t>
            </a:r>
            <a:r>
              <a:rPr lang="en-US" altLang="zh-CN" sz="2400" i="1" dirty="0" smtClean="0"/>
              <a:t> U HI</a:t>
            </a:r>
            <a:r>
              <a:rPr lang="en-US" altLang="zh-CN" sz="2400" i="1" baseline="-25000" dirty="0" smtClean="0"/>
              <a:t>2</a:t>
            </a:r>
            <a:r>
              <a:rPr lang="en-US" altLang="zh-CN" sz="2400" i="1" dirty="0" smtClean="0"/>
              <a:t> U MIG</a:t>
            </a:r>
            <a:r>
              <a:rPr lang="en-US" altLang="zh-CN" sz="2400" i="1" baseline="-25000" dirty="0" smtClean="0"/>
              <a:t>1</a:t>
            </a:r>
            <a:r>
              <a:rPr lang="en-US" altLang="zh-CN" sz="2400" i="1" dirty="0" smtClean="0"/>
              <a:t> U MIG</a:t>
            </a:r>
            <a:r>
              <a:rPr lang="en-US" altLang="zh-CN" sz="2400" i="1" baseline="-25000" dirty="0" smtClean="0"/>
              <a:t>2</a:t>
            </a:r>
          </a:p>
          <a:p>
            <a:pPr lvl="1"/>
            <a:r>
              <a:rPr lang="en-US" altLang="zh-CN" sz="2400" i="1" dirty="0" smtClean="0"/>
              <a:t>S = Y(1)</a:t>
            </a:r>
            <a:r>
              <a:rPr lang="en-US" altLang="zh-CN" sz="2400" i="1" baseline="-25000" dirty="0" smtClean="0"/>
              <a:t>1</a:t>
            </a:r>
            <a:r>
              <a:rPr lang="en-US" altLang="zh-CN" sz="2400" i="1" dirty="0" smtClean="0"/>
              <a:t> U Y(1)</a:t>
            </a:r>
            <a:r>
              <a:rPr lang="en-US" altLang="zh-CN" sz="2400" i="1" baseline="-25000" dirty="0" smtClean="0"/>
              <a:t>2</a:t>
            </a:r>
            <a:endParaRPr lang="en-US" altLang="zh-CN" dirty="0" smtClean="0"/>
          </a:p>
          <a:p>
            <a:r>
              <a:rPr lang="en-US" altLang="zh-CN" dirty="0" smtClean="0"/>
              <a:t>Release Jitter and Reduced deadline issues for migrating tasks (</a:t>
            </a:r>
            <a:r>
              <a:rPr lang="en-US" altLang="zh-CN" i="1" dirty="0" smtClean="0"/>
              <a:t>MIG</a:t>
            </a:r>
            <a:r>
              <a:rPr lang="en-US" altLang="zh-CN" i="1" baseline="-25000" dirty="0" smtClean="0"/>
              <a:t>1</a:t>
            </a:r>
            <a:r>
              <a:rPr lang="en-US" altLang="zh-CN" dirty="0" smtClean="0"/>
              <a:t>)</a:t>
            </a:r>
            <a:endParaRPr lang="zh-CN" altLang="en-US" dirty="0" smtClean="0"/>
          </a:p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199AAF4-315B-40C9-B50B-E050A4E3BFBA}" type="slidenum">
              <a:rPr lang="en-GB" altLang="zh-CN" smtClean="0"/>
              <a:pPr/>
              <a:t>9</a:t>
            </a:fld>
            <a:endParaRPr lang="en-GB" altLang="zh-CN"/>
          </a:p>
        </p:txBody>
      </p:sp>
    </p:spTree>
    <p:extLst>
      <p:ext uri="{BB962C8B-B14F-4D97-AF65-F5344CB8AC3E}">
        <p14:creationId xmlns:p14="http://schemas.microsoft.com/office/powerpoint/2010/main" val="636065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rts">
  <a:themeElements>
    <a:clrScheme name="rts 3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rts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altLang="zh-CN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anose="020B060403050404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altLang="zh-CN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anose="020B0604030504040204" pitchFamily="34" charset="0"/>
          </a:defRPr>
        </a:defPPr>
      </a:lstStyle>
    </a:lnDef>
  </a:objectDefaults>
  <a:extraClrSchemeLst>
    <a:extraClrScheme>
      <a:clrScheme name="rt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t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t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t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t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t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rts</Template>
  <TotalTime>362</TotalTime>
  <Words>627</Words>
  <Application>Microsoft Office PowerPoint</Application>
  <PresentationFormat>全屏显示(4:3)</PresentationFormat>
  <Paragraphs>141</Paragraphs>
  <Slides>19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19</vt:i4>
      </vt:variant>
    </vt:vector>
  </HeadingPairs>
  <TitlesOfParts>
    <vt:vector size="25" baseType="lpstr">
      <vt:lpstr>宋体</vt:lpstr>
      <vt:lpstr>Arial</vt:lpstr>
      <vt:lpstr>Tahoma</vt:lpstr>
      <vt:lpstr>Verdana</vt:lpstr>
      <vt:lpstr>Wingdings</vt:lpstr>
      <vt:lpstr>rts</vt:lpstr>
      <vt:lpstr>Semi-partitioned Model on Dual-core Mixed Criticality System</vt:lpstr>
      <vt:lpstr>Background</vt:lpstr>
      <vt:lpstr>Background</vt:lpstr>
      <vt:lpstr>Motivation</vt:lpstr>
      <vt:lpstr>Assumptions </vt:lpstr>
      <vt:lpstr>Semi-partitioned Model</vt:lpstr>
      <vt:lpstr>Semi-partitioned Model</vt:lpstr>
      <vt:lpstr>State View</vt:lpstr>
      <vt:lpstr>One core enters HI-crit Mode</vt:lpstr>
      <vt:lpstr>Release Jitter Issue</vt:lpstr>
      <vt:lpstr>Reduced Deadline Issue</vt:lpstr>
      <vt:lpstr>Both Cores in HI-crit Mode (1)</vt:lpstr>
      <vt:lpstr>Both Cores in HI-crit Mode (2)</vt:lpstr>
      <vt:lpstr>Allocation</vt:lpstr>
      <vt:lpstr>Choice of Migration</vt:lpstr>
      <vt:lpstr>Semi-partitioned Model Configuration</vt:lpstr>
      <vt:lpstr>Evaluation</vt:lpstr>
      <vt:lpstr>Evaluation</vt:lpstr>
      <vt:lpstr>Conclusion</vt:lpstr>
    </vt:vector>
  </TitlesOfParts>
  <Company>Jonathan Tate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Semi-partitioned Model on Dual-core Mixed Criticality System</dc:title>
  <dc:creator>Hao Xu</dc:creator>
  <cp:lastModifiedBy>Hao Xu</cp:lastModifiedBy>
  <cp:revision>64</cp:revision>
  <cp:lastPrinted>1601-01-01T00:00:00Z</cp:lastPrinted>
  <dcterms:created xsi:type="dcterms:W3CDTF">2015-10-11T08:23:55Z</dcterms:created>
  <dcterms:modified xsi:type="dcterms:W3CDTF">2015-10-17T09:51:45Z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5</vt:i4>
  </property>
</Properties>
</file>