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76" r:id="rId2"/>
    <p:sldId id="259" r:id="rId3"/>
    <p:sldId id="260" r:id="rId4"/>
    <p:sldId id="261" r:id="rId5"/>
    <p:sldId id="27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7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o Xu" initials="HX" lastIdx="3" clrIdx="0">
    <p:extLst>
      <p:ext uri="{19B8F6BF-5375-455C-9EA6-DF929625EA0E}">
        <p15:presenceInfo xmlns:p15="http://schemas.microsoft.com/office/powerpoint/2012/main" userId="Hao X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7" d="100"/>
          <a:sy n="117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17T10:44:06.252" idx="1">
    <p:pos x="10" y="10"/>
    <p:text>Schedulability improvement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0-17T10:45:32.058" idx="3">
    <p:pos x="10" y="10"/>
    <p:text>Multi core!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zh-CN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zh-CN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zh-CN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637456C-5555-430B-9E86-A1AAAAE77D39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594686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456C-5555-430B-9E86-A1AAAAE77D39}" type="slidenum">
              <a:rPr lang="en-GB" altLang="zh-CN" smtClean="0"/>
              <a:pPr/>
              <a:t>3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87519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19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en-GB" altLang="zh-CN" noProof="0" smtClean="0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b="1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en-GB" altLang="zh-CN" noProof="0" smtClean="0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B7F22E-FB82-4FE5-9793-8134AE5B240C}" type="slidenum">
              <a:rPr lang="en-GB" altLang="zh-CN"/>
              <a:pPr/>
              <a:t>‹#›</a:t>
            </a:fld>
            <a:endParaRPr lang="en-GB" altLang="zh-CN"/>
          </a:p>
        </p:txBody>
      </p:sp>
      <p:pic>
        <p:nvPicPr>
          <p:cNvPr id="81938" name="Picture 18" descr="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1512887" cy="5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9" name="Picture 19"/>
          <p:cNvPicPr preferRelativeResize="0">
            <a:picLocks noChangeArrowheads="1"/>
          </p:cNvPicPr>
          <p:nvPr/>
        </p:nvPicPr>
        <p:blipFill>
          <a:blip r:embed="rId3" cstate="print">
            <a:lum bright="12000" contrast="-1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08725"/>
            <a:ext cx="22161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F06686-1C79-4D5E-B7B9-61345BDD3177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5843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33C247-0B19-44F1-841C-E62B23D7A226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3670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99AAF4-315B-40C9-B50B-E050A4E3BFBA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89818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7C3B2-BA23-4521-91C4-9BFBA3DD7844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94878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BED5D-7CF6-4E40-BFCA-8E71B5FF6BE9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61596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38DC64-0ED7-48CF-979B-14C2E973F61F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81539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079B09-F1BD-49D9-AAD2-A10229FE2161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8945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06FFC6-2CB3-474C-B653-ED8CEA029D63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08043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25F24F-5CB3-4E7E-A83E-8B3584B7FD44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35596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E837DC-656B-412E-989D-87DBCBD98578}" type="slidenum">
              <a:rPr lang="en-GB" altLang="zh-CN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9232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zh-CN" altLang="zh-CN" sz="2400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GB" altLang="zh-CN" smtClean="0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altLang="zh-CN" smtClean="0"/>
          </a:p>
        </p:txBody>
      </p:sp>
      <p:pic>
        <p:nvPicPr>
          <p:cNvPr id="80912" name="Picture 16" descr="colou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1512887" cy="5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237288"/>
            <a:ext cx="633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endParaRPr lang="en-GB" altLang="zh-CN"/>
          </a:p>
        </p:txBody>
      </p:sp>
      <p:sp>
        <p:nvSpPr>
          <p:cNvPr id="809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84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fld id="{E8644C5F-5190-4B12-A767-CEA0DF797427}" type="slidenum">
              <a:rPr lang="en-GB" altLang="zh-CN"/>
              <a:pPr/>
              <a:t>‹#›</a:t>
            </a:fld>
            <a:endParaRPr lang="en-GB" altLang="zh-CN"/>
          </a:p>
        </p:txBody>
      </p:sp>
      <p:pic>
        <p:nvPicPr>
          <p:cNvPr id="80918" name="Picture 22"/>
          <p:cNvPicPr preferRelativeResize="0">
            <a:picLocks noChangeArrowheads="1"/>
          </p:cNvPicPr>
          <p:nvPr/>
        </p:nvPicPr>
        <p:blipFill>
          <a:blip r:embed="rId14" cstate="print">
            <a:lum bright="12000" contrast="-1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08725"/>
            <a:ext cx="22161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56CF546-A15F-454E-AB6F-2AE0B4557B8C}" type="slidenum">
              <a:rPr lang="en-GB" altLang="zh-CN"/>
              <a:pPr/>
              <a:t>1</a:t>
            </a:fld>
            <a:endParaRPr lang="en-GB" altLang="zh-CN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Semi-partitioned Model on Dual-core Mixed Criticality System</a:t>
            </a:r>
            <a:endParaRPr lang="zh-CN" altLang="zh-CN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Hao  Xu</a:t>
            </a:r>
          </a:p>
          <a:p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6432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Release Jitter Issue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953" y="2100125"/>
            <a:ext cx="7772400" cy="4114800"/>
          </a:xfrm>
        </p:spPr>
        <p:txBody>
          <a:bodyPr/>
          <a:lstStyle/>
          <a:p>
            <a:r>
              <a:rPr lang="en-GB" altLang="zh-CN" dirty="0" smtClean="0"/>
              <a:t>Task released at time </a:t>
            </a:r>
            <a:r>
              <a:rPr lang="en-GB" altLang="zh-CN" i="1" dirty="0" smtClean="0"/>
              <a:t>t</a:t>
            </a:r>
            <a:r>
              <a:rPr lang="en-GB" altLang="zh-CN" i="1" baseline="-25000" dirty="0" smtClean="0"/>
              <a:t>0</a:t>
            </a:r>
            <a:r>
              <a:rPr lang="en-GB" altLang="zh-CN" baseline="-25000" dirty="0" smtClean="0"/>
              <a:t> </a:t>
            </a:r>
            <a:r>
              <a:rPr lang="en-GB" altLang="zh-CN" dirty="0" smtClean="0"/>
              <a:t>and migrates at time </a:t>
            </a:r>
            <a:r>
              <a:rPr lang="en-GB" altLang="zh-CN" i="1" dirty="0" smtClean="0"/>
              <a:t>t</a:t>
            </a:r>
            <a:endParaRPr lang="en-GB" altLang="zh-CN" i="1" baseline="-25000" dirty="0" smtClean="0"/>
          </a:p>
          <a:p>
            <a:endParaRPr lang="en-GB" altLang="zh-CN" dirty="0"/>
          </a:p>
          <a:p>
            <a:endParaRPr lang="en-GB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10</a:t>
            </a:fld>
            <a:endParaRPr lang="en-GB" altLang="zh-CN"/>
          </a:p>
        </p:txBody>
      </p:sp>
      <p:grpSp>
        <p:nvGrpSpPr>
          <p:cNvPr id="5" name="组合 4"/>
          <p:cNvGrpSpPr/>
          <p:nvPr/>
        </p:nvGrpSpPr>
        <p:grpSpPr>
          <a:xfrm>
            <a:off x="301431" y="3531151"/>
            <a:ext cx="8490857" cy="2119640"/>
            <a:chOff x="1281793" y="4910817"/>
            <a:chExt cx="8490857" cy="2119640"/>
          </a:xfrm>
        </p:grpSpPr>
        <p:cxnSp>
          <p:nvCxnSpPr>
            <p:cNvPr id="6" name="直接连接符 5"/>
            <p:cNvCxnSpPr/>
            <p:nvPr/>
          </p:nvCxnSpPr>
          <p:spPr>
            <a:xfrm flipV="1">
              <a:off x="1281793" y="5723164"/>
              <a:ext cx="8490857" cy="2449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 flipH="1" flipV="1">
              <a:off x="1845128" y="4931114"/>
              <a:ext cx="8165" cy="82459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flipH="1" flipV="1">
              <a:off x="4250872" y="4910817"/>
              <a:ext cx="8165" cy="82459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 flipH="1" flipV="1">
              <a:off x="6536870" y="4931114"/>
              <a:ext cx="8165" cy="82459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 flipH="1" flipV="1">
              <a:off x="8828313" y="4935309"/>
              <a:ext cx="8165" cy="824593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257550" y="4910817"/>
              <a:ext cx="8846" cy="103175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1665511" y="5951769"/>
              <a:ext cx="4245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</a:t>
              </a:r>
              <a:r>
                <a:rPr lang="en-US" altLang="zh-CN" baseline="-25000" dirty="0" smtClean="0"/>
                <a:t>0</a:t>
              </a:r>
              <a:endParaRPr lang="zh-CN" altLang="en-US" baseline="-25000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077937" y="5996322"/>
              <a:ext cx="4245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</a:t>
              </a:r>
              <a:endParaRPr lang="zh-CN" altLang="en-US" baseline="-25000" dirty="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088950" y="5956532"/>
              <a:ext cx="8169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</a:t>
              </a:r>
              <a:r>
                <a:rPr lang="en-US" altLang="zh-CN" baseline="-25000" dirty="0" smtClean="0"/>
                <a:t>0</a:t>
              </a:r>
              <a:r>
                <a:rPr lang="en-US" altLang="zh-CN" dirty="0" smtClean="0"/>
                <a:t> + T</a:t>
              </a:r>
              <a:endParaRPr lang="zh-CN" altLang="en-US" baseline="-25000" dirty="0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197374" y="5981937"/>
              <a:ext cx="939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</a:t>
              </a:r>
              <a:r>
                <a:rPr lang="en-US" altLang="zh-CN" baseline="-25000" dirty="0" smtClean="0"/>
                <a:t>0</a:t>
              </a:r>
              <a:r>
                <a:rPr lang="en-US" altLang="zh-CN" dirty="0" smtClean="0"/>
                <a:t> + 2T</a:t>
              </a:r>
              <a:endParaRPr lang="zh-CN" altLang="en-US" baseline="-25000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8409896" y="5942568"/>
              <a:ext cx="10280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</a:t>
              </a:r>
              <a:r>
                <a:rPr lang="en-US" altLang="zh-CN" baseline="-25000" dirty="0" smtClean="0"/>
                <a:t>0</a:t>
              </a:r>
              <a:r>
                <a:rPr lang="en-US" altLang="zh-CN" dirty="0" smtClean="0"/>
                <a:t> + 3T</a:t>
              </a:r>
              <a:endParaRPr lang="zh-CN" altLang="en-US" baseline="-25000" dirty="0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3970936" y="5478356"/>
              <a:ext cx="8169" cy="1279544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3495738" y="6661125"/>
              <a:ext cx="884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</a:t>
              </a:r>
              <a:r>
                <a:rPr lang="en-US" altLang="zh-CN" baseline="-25000" dirty="0" smtClean="0"/>
                <a:t>0</a:t>
              </a:r>
              <a:r>
                <a:rPr lang="en-US" altLang="zh-CN" dirty="0" smtClean="0"/>
                <a:t> + D</a:t>
              </a:r>
              <a:endParaRPr lang="zh-CN" altLang="en-US" baseline="-25000" dirty="0"/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2633081" y="3407254"/>
            <a:ext cx="8169" cy="1279544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224524" y="3068340"/>
            <a:ext cx="884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 + R</a:t>
            </a:r>
            <a:endParaRPr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0304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Reduced Deadline Issue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11248"/>
            <a:ext cx="7772400" cy="3372399"/>
          </a:xfrm>
        </p:spPr>
      </p:pic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11</a:t>
            </a:fld>
            <a:endParaRPr lang="en-GB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1691680" y="198884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d</a:t>
            </a:r>
            <a:r>
              <a:rPr lang="en-US" altLang="zh-CN" sz="2400" baseline="-25000" dirty="0" err="1"/>
              <a:t>i</a:t>
            </a:r>
            <a:r>
              <a:rPr lang="en-US" altLang="zh-CN" sz="2400" dirty="0" err="1" smtClean="0"/>
              <a:t>’</a:t>
            </a:r>
            <a:r>
              <a:rPr lang="en-US" altLang="zh-CN" sz="2400" baseline="-25000" dirty="0" err="1" smtClean="0"/>
              <a:t>max</a:t>
            </a:r>
            <a:r>
              <a:rPr lang="en-US" altLang="zh-CN" sz="2400" dirty="0" smtClean="0"/>
              <a:t> = d</a:t>
            </a:r>
            <a:r>
              <a:rPr lang="en-US" altLang="zh-CN" sz="2400" baseline="-25000" dirty="0" smtClean="0"/>
              <a:t>i</a:t>
            </a:r>
            <a:r>
              <a:rPr lang="en-US" altLang="zh-CN" sz="2400" dirty="0" smtClean="0"/>
              <a:t> - (</a:t>
            </a:r>
            <a:r>
              <a:rPr lang="en-US" altLang="zh-CN" sz="2400" dirty="0" err="1" smtClean="0"/>
              <a:t>R</a:t>
            </a:r>
            <a:r>
              <a:rPr lang="en-US" altLang="zh-CN" sz="2400" baseline="-25000" dirty="0" err="1" smtClean="0"/>
              <a:t>i</a:t>
            </a:r>
            <a:r>
              <a:rPr lang="en-US" altLang="zh-CN" sz="2400" dirty="0" smtClean="0"/>
              <a:t>(LO) - C</a:t>
            </a:r>
            <a:r>
              <a:rPr lang="en-US" altLang="zh-CN" sz="2400" baseline="-25000" dirty="0" smtClean="0"/>
              <a:t>i</a:t>
            </a:r>
            <a:r>
              <a:rPr lang="en-US" altLang="zh-CN" sz="2400" dirty="0" smtClean="0"/>
              <a:t>)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5381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Both Cores in HI-</a:t>
            </a:r>
            <a:r>
              <a:rPr lang="en-GB" altLang="zh-CN" dirty="0" err="1" smtClean="0"/>
              <a:t>crit</a:t>
            </a:r>
            <a:r>
              <a:rPr lang="en-GB" altLang="zh-CN" dirty="0" smtClean="0"/>
              <a:t> Mode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smtClean="0"/>
              <a:t>BY(1)</a:t>
            </a:r>
            <a:r>
              <a:rPr lang="en-US" altLang="zh-CN" dirty="0" smtClean="0"/>
              <a:t>  to represent the case that core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2</a:t>
            </a:r>
            <a:r>
              <a:rPr lang="en-US" altLang="zh-CN" dirty="0" smtClean="0"/>
              <a:t> also enters HI-</a:t>
            </a:r>
            <a:r>
              <a:rPr lang="en-US" altLang="zh-CN" dirty="0" err="1" smtClean="0"/>
              <a:t>crit</a:t>
            </a:r>
            <a:r>
              <a:rPr lang="en-US" altLang="zh-CN" dirty="0" smtClean="0"/>
              <a:t> mode from state </a:t>
            </a:r>
            <a:r>
              <a:rPr lang="en-US" altLang="zh-CN" i="1" dirty="0" smtClean="0"/>
              <a:t>Y(1)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sz="2400" dirty="0" smtClean="0"/>
              <a:t>BY(1)1 = LO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 U HI</a:t>
            </a:r>
            <a:r>
              <a:rPr lang="en-US" altLang="zh-CN" sz="2400" baseline="-25000" dirty="0" smtClean="0"/>
              <a:t>1</a:t>
            </a:r>
          </a:p>
          <a:p>
            <a:pPr lvl="1"/>
            <a:r>
              <a:rPr lang="en-US" altLang="zh-CN" sz="2400" dirty="0" smtClean="0"/>
              <a:t>BY(1)2 = HI</a:t>
            </a:r>
            <a:r>
              <a:rPr lang="en-US" altLang="zh-CN" sz="2400" baseline="-25000" dirty="0" smtClean="0"/>
              <a:t>2</a:t>
            </a:r>
          </a:p>
          <a:p>
            <a:pPr lvl="1"/>
            <a:r>
              <a:rPr lang="en-US" altLang="zh-CN" sz="2400" dirty="0" smtClean="0"/>
              <a:t>S = BY(1)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 U BY(1)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/>
              <a:t> U LO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/>
              <a:t> U MIG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 U MIG</a:t>
            </a:r>
            <a:r>
              <a:rPr lang="en-US" altLang="zh-CN" sz="2400" baseline="-25000" dirty="0" smtClean="0"/>
              <a:t>2</a:t>
            </a:r>
            <a:endParaRPr lang="zh-CN" altLang="en-US" sz="2400" baseline="-25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12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20144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Both Cores in HI-</a:t>
            </a:r>
            <a:r>
              <a:rPr lang="en-GB" altLang="zh-CN" dirty="0" err="1" smtClean="0"/>
              <a:t>crit</a:t>
            </a:r>
            <a:r>
              <a:rPr lang="en-GB" altLang="zh-CN" dirty="0" smtClean="0"/>
              <a:t> Mode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smtClean="0"/>
              <a:t>BX</a:t>
            </a:r>
            <a:r>
              <a:rPr lang="en-US" altLang="zh-CN" dirty="0" smtClean="0"/>
              <a:t> to represent the case that both cores enter HI-</a:t>
            </a:r>
            <a:r>
              <a:rPr lang="en-US" altLang="zh-CN" dirty="0" err="1" smtClean="0"/>
              <a:t>crit</a:t>
            </a:r>
            <a:r>
              <a:rPr lang="en-US" altLang="zh-CN" dirty="0" smtClean="0"/>
              <a:t> mode at the same time. </a:t>
            </a:r>
          </a:p>
          <a:p>
            <a:pPr lvl="1"/>
            <a:r>
              <a:rPr lang="en-US" altLang="zh-CN" sz="2400" i="1" dirty="0" smtClean="0"/>
              <a:t>BX1 = LO</a:t>
            </a:r>
            <a:r>
              <a:rPr lang="en-US" altLang="zh-CN" sz="2400" i="1" baseline="-25000" dirty="0" smtClean="0"/>
              <a:t>1</a:t>
            </a:r>
            <a:r>
              <a:rPr lang="en-US" altLang="zh-CN" sz="2400" i="1" dirty="0" smtClean="0"/>
              <a:t> U HI</a:t>
            </a:r>
            <a:r>
              <a:rPr lang="en-US" altLang="zh-CN" sz="2400" i="1" baseline="-25000" dirty="0" smtClean="0"/>
              <a:t>1</a:t>
            </a:r>
          </a:p>
          <a:p>
            <a:pPr lvl="1"/>
            <a:r>
              <a:rPr lang="en-US" altLang="zh-CN" sz="2400" i="1" dirty="0" smtClean="0"/>
              <a:t>BX2 = LO</a:t>
            </a:r>
            <a:r>
              <a:rPr lang="en-US" altLang="zh-CN" sz="2400" i="1" baseline="-25000" dirty="0" smtClean="0"/>
              <a:t>2</a:t>
            </a:r>
            <a:r>
              <a:rPr lang="en-US" altLang="zh-CN" sz="2400" i="1" dirty="0" smtClean="0"/>
              <a:t> U HI</a:t>
            </a:r>
            <a:r>
              <a:rPr lang="en-US" altLang="zh-CN" sz="2400" i="1" baseline="-25000" dirty="0" smtClean="0"/>
              <a:t>2</a:t>
            </a:r>
          </a:p>
          <a:p>
            <a:pPr lvl="1"/>
            <a:r>
              <a:rPr lang="en-US" altLang="zh-CN" sz="2400" i="1" dirty="0" smtClean="0"/>
              <a:t>S = BX</a:t>
            </a:r>
            <a:r>
              <a:rPr lang="en-US" altLang="zh-CN" sz="2400" i="1" baseline="-25000" dirty="0" smtClean="0"/>
              <a:t>1</a:t>
            </a:r>
            <a:r>
              <a:rPr lang="en-US" altLang="zh-CN" sz="2400" i="1" dirty="0" smtClean="0"/>
              <a:t> U BX</a:t>
            </a:r>
            <a:r>
              <a:rPr lang="en-US" altLang="zh-CN" sz="2400" i="1" baseline="-25000" dirty="0" smtClean="0"/>
              <a:t>2</a:t>
            </a:r>
            <a:r>
              <a:rPr lang="en-US" altLang="zh-CN" sz="2400" i="1" dirty="0" smtClean="0"/>
              <a:t> U MIG</a:t>
            </a:r>
            <a:r>
              <a:rPr lang="en-US" altLang="zh-CN" sz="2400" i="1" baseline="-25000" dirty="0" smtClean="0"/>
              <a:t>1</a:t>
            </a:r>
            <a:r>
              <a:rPr lang="en-US" altLang="zh-CN" sz="2400" i="1" dirty="0" smtClean="0"/>
              <a:t> U MIG</a:t>
            </a:r>
            <a:r>
              <a:rPr lang="en-US" altLang="zh-CN" sz="2400" i="1" baseline="-25000" dirty="0" smtClean="0"/>
              <a:t>2</a:t>
            </a:r>
            <a:endParaRPr lang="en-US" altLang="zh-CN" sz="2400" i="1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13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61190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Allocation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 smtClean="0"/>
              <a:t>Bin packing algorithms</a:t>
            </a:r>
          </a:p>
          <a:p>
            <a:pPr lvl="1"/>
            <a:r>
              <a:rPr lang="en-GB" altLang="zh-CN" dirty="0" smtClean="0"/>
              <a:t>Criticality aware utilisation </a:t>
            </a:r>
            <a:r>
              <a:rPr lang="en-US" altLang="zh-CN" dirty="0" smtClean="0"/>
              <a:t>decreasing g</a:t>
            </a:r>
            <a:endParaRPr lang="en-GB" altLang="zh-CN" dirty="0"/>
          </a:p>
          <a:p>
            <a:r>
              <a:rPr lang="en-US" altLang="zh-CN" dirty="0" smtClean="0"/>
              <a:t>Non-migration</a:t>
            </a:r>
          </a:p>
          <a:p>
            <a:r>
              <a:rPr lang="en-US" altLang="zh-CN" dirty="0" smtClean="0"/>
              <a:t>Migration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14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61184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Choice of Migration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Regarding to the equation:</a:t>
            </a:r>
          </a:p>
          <a:p>
            <a:pPr lvl="1"/>
            <a:r>
              <a:rPr lang="en-US" altLang="zh-CN" dirty="0" smtClean="0"/>
              <a:t>Migrating LO-</a:t>
            </a:r>
            <a:r>
              <a:rPr lang="en-US" altLang="zh-CN" dirty="0" err="1" smtClean="0"/>
              <a:t>crit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t</a:t>
            </a:r>
            <a:r>
              <a:rPr lang="en-US" altLang="zh-CN" dirty="0" smtClean="0"/>
              <a:t>asks with </a:t>
            </a:r>
            <a:r>
              <a:rPr lang="en-US" altLang="zh-CN" dirty="0" smtClean="0"/>
              <a:t>largest </a:t>
            </a:r>
          </a:p>
          <a:p>
            <a:pPr marL="457200" lvl="1" indent="0">
              <a:buNone/>
            </a:pPr>
            <a:r>
              <a:rPr lang="en-US" altLang="zh-CN" dirty="0"/>
              <a:t>s</a:t>
            </a:r>
            <a:r>
              <a:rPr lang="en-US" altLang="zh-CN" dirty="0" smtClean="0"/>
              <a:t>lack time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Schedulability</a:t>
            </a:r>
            <a:r>
              <a:rPr lang="en-US" altLang="zh-CN" dirty="0" smtClean="0"/>
              <a:t> issues after migration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15</a:t>
            </a:fld>
            <a:endParaRPr lang="en-GB" altLang="zh-CN"/>
          </a:p>
        </p:txBody>
      </p:sp>
      <p:sp>
        <p:nvSpPr>
          <p:cNvPr id="5" name="矩形 4"/>
          <p:cNvSpPr/>
          <p:nvPr/>
        </p:nvSpPr>
        <p:spPr bwMode="auto">
          <a:xfrm>
            <a:off x="5097338" y="2564904"/>
            <a:ext cx="3939158" cy="22322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2636912"/>
            <a:ext cx="386715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2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Semi-partitioned Model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approaches on deciding migrating tasks</a:t>
            </a:r>
          </a:p>
          <a:p>
            <a:pPr lvl="1"/>
            <a:r>
              <a:rPr lang="en-US" altLang="zh-CN" dirty="0" smtClean="0"/>
              <a:t>Semi1: task fetched</a:t>
            </a:r>
          </a:p>
          <a:p>
            <a:pPr lvl="1"/>
            <a:r>
              <a:rPr lang="en-US" altLang="zh-CN" dirty="0" smtClean="0"/>
              <a:t>Semi2: task assigned</a:t>
            </a:r>
          </a:p>
          <a:p>
            <a:r>
              <a:rPr lang="en-US" altLang="zh-CN" dirty="0" smtClean="0"/>
              <a:t>Three bin-packing algorithms</a:t>
            </a:r>
          </a:p>
          <a:p>
            <a:pPr lvl="1"/>
            <a:r>
              <a:rPr lang="en-US" altLang="zh-CN" dirty="0" smtClean="0"/>
              <a:t>FF, BF, WF</a:t>
            </a:r>
            <a:endParaRPr lang="en-US" altLang="zh-CN" dirty="0"/>
          </a:p>
          <a:p>
            <a:r>
              <a:rPr lang="en-US" altLang="zh-CN" dirty="0" err="1" smtClean="0"/>
              <a:t>Audeslay’s</a:t>
            </a:r>
            <a:r>
              <a:rPr lang="en-US" altLang="zh-CN" dirty="0" smtClean="0"/>
              <a:t> priority assignment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16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84810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  = 3 </a:t>
            </a:r>
          </a:p>
          <a:p>
            <a:r>
              <a:rPr lang="en-US" altLang="zh-CN" dirty="0" smtClean="0"/>
              <a:t>P = 0.5</a:t>
            </a:r>
          </a:p>
          <a:p>
            <a:r>
              <a:rPr lang="en-US" altLang="zh-CN" dirty="0" smtClean="0"/>
              <a:t>n = 12</a:t>
            </a:r>
          </a:p>
          <a:p>
            <a:r>
              <a:rPr lang="en-US" altLang="zh-CN" dirty="0" err="1" smtClean="0"/>
              <a:t>ts</a:t>
            </a:r>
            <a:r>
              <a:rPr lang="en-US" altLang="zh-CN" dirty="0" smtClean="0"/>
              <a:t>=10000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17</a:t>
            </a:fld>
            <a:endParaRPr lang="en-GB" altLang="zh-CN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956579"/>
            <a:ext cx="5112568" cy="429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3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Weighted graphs</a:t>
            </a:r>
          </a:p>
          <a:p>
            <a:pPr lvl="1"/>
            <a:r>
              <a:rPr lang="en-US" altLang="zh-CN" dirty="0" err="1" smtClean="0"/>
              <a:t>Taskset</a:t>
            </a:r>
            <a:r>
              <a:rPr lang="en-US" altLang="zh-CN" dirty="0" smtClean="0"/>
              <a:t> size </a:t>
            </a:r>
          </a:p>
          <a:p>
            <a:pPr lvl="1"/>
            <a:r>
              <a:rPr lang="en-US" altLang="zh-CN" dirty="0" smtClean="0"/>
              <a:t>Percentage of HI-</a:t>
            </a:r>
            <a:r>
              <a:rPr lang="en-US" altLang="zh-CN" dirty="0" err="1" smtClean="0"/>
              <a:t>crit</a:t>
            </a:r>
            <a:r>
              <a:rPr lang="en-US" altLang="zh-CN" dirty="0" smtClean="0"/>
              <a:t> tasks</a:t>
            </a:r>
          </a:p>
          <a:p>
            <a:pPr lvl="1"/>
            <a:r>
              <a:rPr lang="en-US" altLang="zh-CN" dirty="0" smtClean="0"/>
              <a:t>Factor of WCET differences</a:t>
            </a:r>
          </a:p>
          <a:p>
            <a:r>
              <a:rPr lang="en-US" altLang="zh-CN" dirty="0" smtClean="0"/>
              <a:t>All algorithms behave better than the non-migration algorithm</a:t>
            </a:r>
          </a:p>
          <a:p>
            <a:r>
              <a:rPr lang="en-US" altLang="zh-CN" dirty="0" smtClean="0"/>
              <a:t>Semi2WF and Semi2FF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18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30320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Semi-partitioned model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Six possible approaches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 combination usage of two algorithms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19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79074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 smtClean="0"/>
              <a:t>Mixed Criticality System</a:t>
            </a:r>
          </a:p>
          <a:p>
            <a:pPr lvl="1"/>
            <a:r>
              <a:rPr lang="en-GB" altLang="zh-CN" dirty="0" smtClean="0"/>
              <a:t>Task has different Worst Case Execution Time (C) for different criticality levels (L)</a:t>
            </a:r>
          </a:p>
          <a:p>
            <a:pPr lvl="1"/>
            <a:r>
              <a:rPr lang="en-GB" altLang="zh-CN" dirty="0" smtClean="0"/>
              <a:t>For the same task: </a:t>
            </a:r>
          </a:p>
          <a:p>
            <a:pPr marL="457200" lvl="1" indent="0">
              <a:buNone/>
            </a:pPr>
            <a:r>
              <a:rPr lang="en-GB" altLang="zh-CN" dirty="0"/>
              <a:t> </a:t>
            </a:r>
            <a:r>
              <a:rPr lang="en-GB" altLang="zh-CN" dirty="0" smtClean="0"/>
              <a:t> L</a:t>
            </a:r>
            <a:r>
              <a:rPr lang="en-GB" altLang="zh-CN" baseline="-25000" dirty="0" smtClean="0"/>
              <a:t>m</a:t>
            </a:r>
            <a:r>
              <a:rPr lang="en-GB" altLang="zh-CN" dirty="0" smtClean="0"/>
              <a:t> &gt; L</a:t>
            </a:r>
            <a:r>
              <a:rPr lang="en-GB" altLang="zh-CN" baseline="-25000" dirty="0"/>
              <a:t>n</a:t>
            </a:r>
            <a:r>
              <a:rPr lang="en-GB" altLang="zh-CN" dirty="0" smtClean="0"/>
              <a:t> =&gt; C</a:t>
            </a:r>
            <a:r>
              <a:rPr lang="en-GB" altLang="zh-CN" baseline="-25000" dirty="0"/>
              <a:t>m</a:t>
            </a:r>
            <a:r>
              <a:rPr lang="en-GB" altLang="zh-CN" dirty="0" smtClean="0"/>
              <a:t> &gt; C</a:t>
            </a:r>
            <a:r>
              <a:rPr lang="en-GB" altLang="zh-CN" baseline="-25000" dirty="0" smtClean="0"/>
              <a:t>n</a:t>
            </a:r>
            <a:endParaRPr lang="en-GB" altLang="zh-CN" dirty="0"/>
          </a:p>
          <a:p>
            <a:r>
              <a:rPr lang="en-GB" altLang="zh-CN" dirty="0" smtClean="0"/>
              <a:t>Two criticality levels (HI, LO)</a:t>
            </a:r>
          </a:p>
          <a:p>
            <a:pPr lvl="1"/>
            <a:r>
              <a:rPr lang="en-GB" altLang="zh-CN" dirty="0" smtClean="0"/>
              <a:t>HI &gt; LO</a:t>
            </a:r>
            <a:endParaRPr lang="en-GB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2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48394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Background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 smtClean="0"/>
              <a:t>Vestal’s Approach</a:t>
            </a:r>
            <a:r>
              <a:rPr lang="en-GB" altLang="zh-CN" baseline="30000" dirty="0" smtClean="0"/>
              <a:t>[1]</a:t>
            </a:r>
          </a:p>
          <a:p>
            <a:pPr lvl="1"/>
            <a:r>
              <a:rPr lang="en-GB" altLang="zh-CN" sz="2000" dirty="0" smtClean="0"/>
              <a:t>All tasks keeps schedulable</a:t>
            </a:r>
            <a:endParaRPr lang="en-GB" altLang="zh-CN" sz="2000" dirty="0"/>
          </a:p>
          <a:p>
            <a:pPr lvl="1"/>
            <a:r>
              <a:rPr lang="en-GB" altLang="zh-CN" sz="2000" dirty="0" smtClean="0"/>
              <a:t>Pessimistic</a:t>
            </a:r>
          </a:p>
          <a:p>
            <a:r>
              <a:rPr lang="en-GB" altLang="zh-CN" dirty="0" smtClean="0"/>
              <a:t>Runtime monitors</a:t>
            </a:r>
          </a:p>
          <a:p>
            <a:pPr lvl="1"/>
            <a:r>
              <a:rPr lang="en-GB" altLang="zh-CN" sz="2000" dirty="0" smtClean="0"/>
              <a:t>LO-</a:t>
            </a:r>
            <a:r>
              <a:rPr lang="en-GB" altLang="zh-CN" sz="2000" dirty="0" err="1" smtClean="0"/>
              <a:t>crit</a:t>
            </a:r>
            <a:r>
              <a:rPr lang="en-GB" altLang="zh-CN" sz="2000" dirty="0" smtClean="0"/>
              <a:t> task -&gt; prevent from execution</a:t>
            </a:r>
          </a:p>
          <a:p>
            <a:pPr lvl="1"/>
            <a:r>
              <a:rPr lang="en-GB" altLang="zh-CN" sz="2000" dirty="0" smtClean="0"/>
              <a:t>HI-</a:t>
            </a:r>
            <a:r>
              <a:rPr lang="en-GB" altLang="zh-CN" sz="2000" dirty="0" err="1" smtClean="0"/>
              <a:t>crit</a:t>
            </a:r>
            <a:r>
              <a:rPr lang="en-GB" altLang="zh-CN" sz="2000" dirty="0" smtClean="0"/>
              <a:t> task -&gt; </a:t>
            </a:r>
            <a:r>
              <a:rPr lang="en-GB" altLang="zh-CN" sz="2000" dirty="0"/>
              <a:t>m</a:t>
            </a:r>
            <a:r>
              <a:rPr lang="en-GB" altLang="zh-CN" sz="2000" dirty="0" smtClean="0"/>
              <a:t>ode change</a:t>
            </a:r>
            <a:endParaRPr lang="en-GB" altLang="zh-CN" sz="2000" dirty="0"/>
          </a:p>
          <a:p>
            <a:r>
              <a:rPr lang="en-GB" altLang="zh-CN" dirty="0" smtClean="0"/>
              <a:t>AMC</a:t>
            </a:r>
            <a:r>
              <a:rPr lang="en-GB" altLang="zh-CN" baseline="30000" dirty="0" smtClean="0"/>
              <a:t>[2</a:t>
            </a:r>
            <a:r>
              <a:rPr lang="en-GB" altLang="zh-CN" baseline="30000" dirty="0" smtClean="0"/>
              <a:t>]</a:t>
            </a:r>
            <a:r>
              <a:rPr lang="en-GB" altLang="zh-CN" dirty="0" smtClean="0"/>
              <a:t>  and EDF-VD</a:t>
            </a:r>
            <a:r>
              <a:rPr lang="en-GB" altLang="zh-CN" baseline="30000" dirty="0" smtClean="0"/>
              <a:t>[3]</a:t>
            </a:r>
            <a:r>
              <a:rPr lang="en-GB" altLang="zh-CN" dirty="0" smtClean="0"/>
              <a:t> etc.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3</a:t>
            </a:fld>
            <a:endParaRPr lang="en-GB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1403648" y="5204289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[1] S</a:t>
            </a:r>
            <a:r>
              <a:rPr lang="en-US" altLang="zh-CN" sz="1000" dirty="0"/>
              <a:t>. Vestal. Preemptive scheduling of multi-criticality systems </a:t>
            </a:r>
            <a:r>
              <a:rPr lang="en-US" altLang="zh-CN" sz="1000" dirty="0" smtClean="0"/>
              <a:t>with varying </a:t>
            </a:r>
            <a:r>
              <a:rPr lang="en-US" altLang="zh-CN" sz="1000" dirty="0"/>
              <a:t>degrees of execution time assurance. In </a:t>
            </a:r>
            <a:r>
              <a:rPr lang="en-US" altLang="zh-CN" sz="1000" i="1" dirty="0"/>
              <a:t>Real-Time </a:t>
            </a:r>
            <a:r>
              <a:rPr lang="en-US" altLang="zh-CN" sz="1000" i="1" dirty="0" smtClean="0"/>
              <a:t>Systems</a:t>
            </a:r>
            <a:r>
              <a:rPr lang="en-US" altLang="zh-CN" sz="1000" dirty="0"/>
              <a:t> </a:t>
            </a:r>
            <a:r>
              <a:rPr lang="en-US" altLang="zh-CN" sz="1000" i="1" dirty="0" smtClean="0"/>
              <a:t>Symposium</a:t>
            </a:r>
            <a:r>
              <a:rPr lang="en-US" altLang="zh-CN" sz="1000" i="1" dirty="0"/>
              <a:t>, 2007. RTSS 2007. 28th IEEE International</a:t>
            </a:r>
            <a:r>
              <a:rPr lang="en-US" altLang="zh-CN" sz="1000" dirty="0"/>
              <a:t>, pages </a:t>
            </a:r>
            <a:r>
              <a:rPr lang="en-US" altLang="zh-CN" sz="1000" dirty="0" smtClean="0"/>
              <a:t>239–243</a:t>
            </a:r>
            <a:r>
              <a:rPr lang="en-US" altLang="zh-CN" sz="1000" dirty="0"/>
              <a:t>. IEEE, 2007.</a:t>
            </a:r>
            <a:br>
              <a:rPr lang="en-US" altLang="zh-CN" sz="1000" dirty="0"/>
            </a:br>
            <a:r>
              <a:rPr lang="en-US" altLang="zh-CN" sz="1000" dirty="0" smtClean="0"/>
              <a:t>[2] </a:t>
            </a:r>
            <a:r>
              <a:rPr lang="en-US" altLang="zh-CN" sz="1000" dirty="0"/>
              <a:t>S. K. </a:t>
            </a:r>
            <a:r>
              <a:rPr lang="en-US" altLang="zh-CN" sz="1000" dirty="0" err="1"/>
              <a:t>Baruah</a:t>
            </a:r>
            <a:r>
              <a:rPr lang="en-US" altLang="zh-CN" sz="1000" dirty="0"/>
              <a:t>, A. Burns, and R. I. Davis. Response-time analysis </a:t>
            </a:r>
            <a:r>
              <a:rPr lang="en-US" altLang="zh-CN" sz="1000" dirty="0" smtClean="0"/>
              <a:t>for mixed </a:t>
            </a:r>
            <a:r>
              <a:rPr lang="en-US" altLang="zh-CN" sz="1000" dirty="0"/>
              <a:t>criticality systems. In </a:t>
            </a:r>
            <a:r>
              <a:rPr lang="en-US" altLang="zh-CN" sz="1000" i="1" dirty="0"/>
              <a:t>Real-Time Systems Symposium</a:t>
            </a:r>
            <a:r>
              <a:rPr lang="en-US" altLang="zh-CN" sz="1000" dirty="0"/>
              <a:t>, pages </a:t>
            </a:r>
            <a:r>
              <a:rPr lang="en-US" altLang="zh-CN" sz="1000" dirty="0" smtClean="0"/>
              <a:t>34–43</a:t>
            </a:r>
            <a:r>
              <a:rPr lang="en-US" altLang="zh-CN" sz="1000" dirty="0"/>
              <a:t>. IEEE, 2011</a:t>
            </a:r>
            <a:r>
              <a:rPr lang="en-US" altLang="zh-CN" sz="1000" dirty="0" smtClean="0"/>
              <a:t>.</a:t>
            </a:r>
            <a:r>
              <a:rPr lang="en-US" altLang="zh-CN" sz="1000" dirty="0"/>
              <a:t/>
            </a:r>
            <a:br>
              <a:rPr lang="en-US" altLang="zh-CN" sz="1000" dirty="0"/>
            </a:br>
            <a:r>
              <a:rPr lang="en-US" altLang="zh-CN" sz="1000" dirty="0" smtClean="0"/>
              <a:t>[3]</a:t>
            </a:r>
            <a:r>
              <a:rPr lang="en-US" altLang="zh-CN" sz="1000" dirty="0"/>
              <a:t> S. </a:t>
            </a:r>
            <a:r>
              <a:rPr lang="en-US" altLang="zh-CN" sz="1000" dirty="0" err="1"/>
              <a:t>Baruah</a:t>
            </a:r>
            <a:r>
              <a:rPr lang="en-US" altLang="zh-CN" sz="1000" dirty="0"/>
              <a:t>, H. Li, and L. </a:t>
            </a:r>
            <a:r>
              <a:rPr lang="en-US" altLang="zh-CN" sz="1000" dirty="0" err="1"/>
              <a:t>Stougie</a:t>
            </a:r>
            <a:r>
              <a:rPr lang="en-US" altLang="zh-CN" sz="1000" dirty="0"/>
              <a:t>. Towards the design of </a:t>
            </a:r>
            <a:r>
              <a:rPr lang="en-US" altLang="zh-CN" sz="1000" dirty="0" smtClean="0"/>
              <a:t>certifiable mixed-criticality </a:t>
            </a:r>
            <a:r>
              <a:rPr lang="en-US" altLang="zh-CN" sz="1000" dirty="0"/>
              <a:t>systems. In </a:t>
            </a:r>
            <a:r>
              <a:rPr lang="en-US" altLang="zh-CN" sz="1000" i="1" dirty="0"/>
              <a:t>Real-Time and Embedded Technology </a:t>
            </a:r>
            <a:r>
              <a:rPr lang="en-US" altLang="zh-CN" sz="1000" i="1" dirty="0" smtClean="0"/>
              <a:t>and</a:t>
            </a:r>
            <a:r>
              <a:rPr lang="en-US" altLang="zh-CN" sz="1000" dirty="0"/>
              <a:t> </a:t>
            </a:r>
            <a:r>
              <a:rPr lang="en-US" altLang="zh-CN" sz="1000" i="1" dirty="0" smtClean="0"/>
              <a:t>Applications </a:t>
            </a:r>
            <a:r>
              <a:rPr lang="en-US" altLang="zh-CN" sz="1000" i="1" dirty="0"/>
              <a:t>Symposium (RTAS)</a:t>
            </a:r>
            <a:r>
              <a:rPr lang="en-US" altLang="zh-CN" sz="1000" dirty="0"/>
              <a:t>, pages 13–22. IEEE, 2010</a:t>
            </a:r>
            <a:r>
              <a:rPr lang="en-US" altLang="zh-CN" sz="1000" dirty="0" smtClean="0"/>
              <a:t>.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6072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50938" y="1988840"/>
            <a:ext cx="7772400" cy="4114800"/>
          </a:xfrm>
        </p:spPr>
        <p:txBody>
          <a:bodyPr/>
          <a:lstStyle/>
          <a:p>
            <a:r>
              <a:rPr lang="en-GB" altLang="zh-CN" dirty="0" smtClean="0"/>
              <a:t>Explore a way that all of the tasks remain schedulable throughout the criticality level changes.</a:t>
            </a:r>
          </a:p>
          <a:p>
            <a:r>
              <a:rPr lang="en-GB" altLang="zh-CN" dirty="0" smtClean="0"/>
              <a:t>Multi-core platform provides the option of migration</a:t>
            </a:r>
          </a:p>
          <a:p>
            <a:endParaRPr lang="en-GB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4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25643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Assumptions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Independent tasks</a:t>
            </a:r>
          </a:p>
          <a:p>
            <a:r>
              <a:rPr lang="en-US" altLang="zh-CN" dirty="0" smtClean="0"/>
              <a:t>Deadline &lt; period</a:t>
            </a:r>
            <a:endParaRPr lang="en-US" altLang="zh-CN" dirty="0"/>
          </a:p>
          <a:p>
            <a:r>
              <a:rPr lang="en-US" altLang="zh-CN" dirty="0" smtClean="0"/>
              <a:t>Migration cost</a:t>
            </a:r>
          </a:p>
          <a:p>
            <a:r>
              <a:rPr lang="en-US" altLang="zh-CN" dirty="0" smtClean="0"/>
              <a:t>Mode change frequency and isolation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5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076221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Semi-partitioned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6</a:t>
            </a:fld>
            <a:endParaRPr lang="en-GB" altLang="zh-CN"/>
          </a:p>
        </p:txBody>
      </p:sp>
      <p:grpSp>
        <p:nvGrpSpPr>
          <p:cNvPr id="5" name="组合 4"/>
          <p:cNvGrpSpPr/>
          <p:nvPr/>
        </p:nvGrpSpPr>
        <p:grpSpPr>
          <a:xfrm>
            <a:off x="539552" y="2564904"/>
            <a:ext cx="3452747" cy="2880320"/>
            <a:chOff x="836378" y="2962656"/>
            <a:chExt cx="4197393" cy="2170176"/>
          </a:xfrm>
        </p:grpSpPr>
        <p:sp>
          <p:nvSpPr>
            <p:cNvPr id="6" name="矩形 5"/>
            <p:cNvSpPr/>
            <p:nvPr/>
          </p:nvSpPr>
          <p:spPr>
            <a:xfrm>
              <a:off x="838200" y="2962656"/>
              <a:ext cx="1901952" cy="21701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124200" y="2962656"/>
              <a:ext cx="1901952" cy="21701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836378" y="4545874"/>
              <a:ext cx="1904724" cy="58695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523211" y="4678008"/>
              <a:ext cx="626234" cy="278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HI</a:t>
              </a:r>
              <a:r>
                <a:rPr lang="en-US" altLang="zh-CN" baseline="-25000" dirty="0" smtClean="0"/>
                <a:t>1</a:t>
              </a:r>
              <a:endParaRPr lang="zh-CN" altLang="en-US" baseline="-25000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837249" y="3801291"/>
              <a:ext cx="1905080" cy="74458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523211" y="4044363"/>
              <a:ext cx="713772" cy="278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LO</a:t>
              </a:r>
              <a:r>
                <a:rPr lang="en-US" altLang="zh-CN" baseline="-25000" dirty="0" smtClean="0"/>
                <a:t>1</a:t>
              </a:r>
              <a:endParaRPr lang="zh-CN" altLang="en-US" baseline="-25000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3130948" y="4543025"/>
              <a:ext cx="1902823" cy="58695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795244" y="4678008"/>
              <a:ext cx="630184" cy="278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HI</a:t>
              </a:r>
              <a:r>
                <a:rPr lang="en-US" altLang="zh-CN" baseline="-25000" dirty="0" smtClean="0"/>
                <a:t>2</a:t>
              </a:r>
              <a:endParaRPr lang="zh-CN" altLang="en-US" baseline="-25000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838200" y="3390439"/>
              <a:ext cx="1901952" cy="41085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446158" y="3443945"/>
              <a:ext cx="878362" cy="278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MIG</a:t>
              </a:r>
              <a:r>
                <a:rPr lang="en-US" altLang="zh-CN" baseline="-25000" dirty="0" smtClean="0"/>
                <a:t>1</a:t>
              </a:r>
              <a:endParaRPr lang="zh-CN" altLang="en-US" baseline="-25000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3130947" y="3794570"/>
              <a:ext cx="1894966" cy="74458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3136241" y="3419874"/>
              <a:ext cx="1889673" cy="41085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812663" y="4047744"/>
              <a:ext cx="769469" cy="278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LO</a:t>
              </a:r>
              <a:r>
                <a:rPr lang="en-US" altLang="zh-CN" baseline="-25000" dirty="0" smtClean="0"/>
                <a:t>2</a:t>
              </a:r>
              <a:endParaRPr lang="zh-CN" altLang="en-US" baseline="-25000" dirty="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743497" y="3409941"/>
              <a:ext cx="857007" cy="278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MIG</a:t>
              </a:r>
              <a:r>
                <a:rPr lang="en-US" altLang="zh-CN" baseline="-25000" dirty="0" smtClean="0"/>
                <a:t>2</a:t>
              </a:r>
              <a:endParaRPr lang="zh-CN" altLang="en-US" baseline="-25000" dirty="0"/>
            </a:p>
          </p:txBody>
        </p:sp>
      </p:grpSp>
      <p:cxnSp>
        <p:nvCxnSpPr>
          <p:cNvPr id="20" name="直接箭头连接符 19"/>
          <p:cNvCxnSpPr/>
          <p:nvPr/>
        </p:nvCxnSpPr>
        <p:spPr>
          <a:xfrm flipV="1">
            <a:off x="3993015" y="4095666"/>
            <a:ext cx="1227057" cy="71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5227054" y="2564904"/>
            <a:ext cx="3530995" cy="2876539"/>
            <a:chOff x="6940203" y="2962656"/>
            <a:chExt cx="4316061" cy="2193497"/>
          </a:xfrm>
        </p:grpSpPr>
        <p:sp>
          <p:nvSpPr>
            <p:cNvPr id="22" name="矩形 21"/>
            <p:cNvSpPr/>
            <p:nvPr/>
          </p:nvSpPr>
          <p:spPr>
            <a:xfrm>
              <a:off x="6941820" y="2962656"/>
              <a:ext cx="1901952" cy="21701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9354312" y="2962656"/>
              <a:ext cx="1901952" cy="21701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6940203" y="3895661"/>
              <a:ext cx="1903569" cy="126049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635812" y="4392540"/>
              <a:ext cx="704144" cy="272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HI</a:t>
              </a:r>
              <a:r>
                <a:rPr lang="en-US" altLang="zh-CN" baseline="-25000" dirty="0" smtClean="0"/>
                <a:t>1</a:t>
              </a:r>
              <a:endParaRPr lang="zh-CN" altLang="en-US" baseline="-25000" dirty="0"/>
            </a:p>
          </p:txBody>
        </p:sp>
        <p:sp>
          <p:nvSpPr>
            <p:cNvPr id="26" name="矩形 25"/>
            <p:cNvSpPr/>
            <p:nvPr/>
          </p:nvSpPr>
          <p:spPr>
            <a:xfrm>
              <a:off x="6942290" y="3151534"/>
              <a:ext cx="1905080" cy="74458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635812" y="3398495"/>
              <a:ext cx="792161" cy="272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LO</a:t>
              </a:r>
              <a:r>
                <a:rPr lang="en-US" altLang="zh-CN" baseline="-25000" dirty="0" smtClean="0"/>
                <a:t>1</a:t>
              </a:r>
              <a:endParaRPr lang="zh-CN" altLang="en-US" baseline="-25000" dirty="0"/>
            </a:p>
          </p:txBody>
        </p:sp>
        <p:sp>
          <p:nvSpPr>
            <p:cNvPr id="28" name="矩形 27"/>
            <p:cNvSpPr/>
            <p:nvPr/>
          </p:nvSpPr>
          <p:spPr>
            <a:xfrm>
              <a:off x="9354312" y="3004208"/>
              <a:ext cx="1901952" cy="41085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9354312" y="3420662"/>
              <a:ext cx="1901952" cy="41085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9352569" y="3828999"/>
              <a:ext cx="1903695" cy="74458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9359491" y="4569195"/>
              <a:ext cx="1896773" cy="58695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9955852" y="3133036"/>
              <a:ext cx="848607" cy="272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MIG</a:t>
              </a:r>
              <a:r>
                <a:rPr lang="en-US" altLang="zh-CN" baseline="-25000" dirty="0" smtClean="0"/>
                <a:t>1</a:t>
              </a:r>
              <a:endParaRPr lang="zh-CN" altLang="en-US" baseline="-25000" dirty="0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955852" y="3504679"/>
              <a:ext cx="848607" cy="272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MIG</a:t>
              </a:r>
              <a:r>
                <a:rPr lang="en-US" altLang="zh-CN" baseline="-25000" dirty="0" smtClean="0"/>
                <a:t>2</a:t>
              </a:r>
              <a:endParaRPr lang="zh-CN" altLang="en-US" baseline="-25000" dirty="0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0032749" y="4088688"/>
              <a:ext cx="683691" cy="272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LO</a:t>
              </a:r>
              <a:r>
                <a:rPr lang="en-US" altLang="zh-CN" baseline="-25000" dirty="0" smtClean="0"/>
                <a:t>2</a:t>
              </a:r>
              <a:endParaRPr lang="zh-CN" altLang="en-US" baseline="-25000" dirty="0"/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0032749" y="4701375"/>
              <a:ext cx="683691" cy="272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HI</a:t>
              </a:r>
              <a:r>
                <a:rPr lang="en-US" altLang="zh-CN" baseline="-25000" dirty="0" smtClean="0"/>
                <a:t>2</a:t>
              </a:r>
              <a:endParaRPr lang="zh-CN" altLang="en-US" baseline="-25000" dirty="0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899592" y="5594590"/>
            <a:ext cx="8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dirty="0" smtClean="0"/>
              <a:t>Core 1</a:t>
            </a:r>
            <a:endParaRPr lang="zh-CN" alt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2827358" y="5608378"/>
            <a:ext cx="8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dirty="0" smtClean="0"/>
              <a:t>Core 2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5570630" y="5643416"/>
            <a:ext cx="8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dirty="0" smtClean="0"/>
              <a:t>Core 1</a:t>
            </a: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7668344" y="5643416"/>
            <a:ext cx="87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dirty="0" smtClean="0"/>
              <a:t>Core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95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Semi-partitioned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200" dirty="0"/>
              <a:t>If all tasks execute within their LO-</a:t>
            </a:r>
            <a:r>
              <a:rPr lang="en-US" altLang="zh-CN" sz="2200" dirty="0" err="1"/>
              <a:t>crit</a:t>
            </a:r>
            <a:r>
              <a:rPr lang="en-US" altLang="zh-CN" sz="2200" dirty="0"/>
              <a:t> budget </a:t>
            </a:r>
            <a:r>
              <a:rPr lang="en-US" altLang="zh-CN" sz="2200" dirty="0" smtClean="0"/>
              <a:t>then all </a:t>
            </a:r>
            <a:r>
              <a:rPr lang="en-US" altLang="zh-CN" sz="2200" dirty="0"/>
              <a:t>deadlines </a:t>
            </a:r>
            <a:r>
              <a:rPr lang="en-US" altLang="zh-CN" sz="2200" dirty="0" smtClean="0"/>
              <a:t>are met </a:t>
            </a:r>
            <a:r>
              <a:rPr lang="en-US" altLang="zh-CN" sz="2200" dirty="0"/>
              <a:t>and no tasks </a:t>
            </a:r>
            <a:r>
              <a:rPr lang="en-US" altLang="zh-CN" sz="2200" dirty="0" smtClean="0"/>
              <a:t>migrate.</a:t>
            </a:r>
          </a:p>
          <a:p>
            <a:r>
              <a:rPr lang="en-US" altLang="zh-CN" sz="2200" dirty="0" smtClean="0"/>
              <a:t>No </a:t>
            </a:r>
            <a:r>
              <a:rPr lang="en-US" altLang="zh-CN" sz="2200" dirty="0"/>
              <a:t>LO-</a:t>
            </a:r>
            <a:r>
              <a:rPr lang="en-US" altLang="zh-CN" sz="2200" dirty="0" err="1"/>
              <a:t>crit</a:t>
            </a:r>
            <a:r>
              <a:rPr lang="en-US" altLang="zh-CN" sz="2200" dirty="0"/>
              <a:t> task is allowed </a:t>
            </a:r>
            <a:r>
              <a:rPr lang="en-US" altLang="zh-CN" sz="2200" dirty="0" smtClean="0"/>
              <a:t>to exceed </a:t>
            </a:r>
            <a:r>
              <a:rPr lang="en-US" altLang="zh-CN" sz="2200" dirty="0"/>
              <a:t>its </a:t>
            </a:r>
            <a:r>
              <a:rPr lang="en-US" altLang="zh-CN" sz="2200" dirty="0" smtClean="0"/>
              <a:t>LO-</a:t>
            </a:r>
            <a:r>
              <a:rPr lang="en-US" altLang="zh-CN" sz="2200" dirty="0" err="1" smtClean="0"/>
              <a:t>crit</a:t>
            </a:r>
            <a:r>
              <a:rPr lang="en-US" altLang="zh-CN" sz="2200" dirty="0" smtClean="0"/>
              <a:t> budget.</a:t>
            </a:r>
          </a:p>
          <a:p>
            <a:r>
              <a:rPr lang="en-US" altLang="zh-CN" sz="2200" dirty="0" smtClean="0"/>
              <a:t>If </a:t>
            </a:r>
            <a:r>
              <a:rPr lang="en-US" altLang="zh-CN" sz="2200" dirty="0"/>
              <a:t>HI-</a:t>
            </a:r>
            <a:r>
              <a:rPr lang="en-US" altLang="zh-CN" sz="2200" dirty="0" err="1"/>
              <a:t>crit</a:t>
            </a:r>
            <a:r>
              <a:rPr lang="en-US" altLang="zh-CN" sz="2200" dirty="0"/>
              <a:t> tasks on one core exceed their </a:t>
            </a:r>
            <a:r>
              <a:rPr lang="en-US" altLang="zh-CN" sz="2200" dirty="0" smtClean="0"/>
              <a:t>LO-</a:t>
            </a:r>
            <a:r>
              <a:rPr lang="en-US" altLang="zh-CN" sz="2200" dirty="0" err="1" smtClean="0"/>
              <a:t>crit</a:t>
            </a:r>
            <a:r>
              <a:rPr lang="en-US" altLang="zh-CN" sz="2200" dirty="0" smtClean="0"/>
              <a:t> budget</a:t>
            </a:r>
            <a:r>
              <a:rPr lang="en-US" altLang="zh-CN" sz="2200" dirty="0"/>
              <a:t>, then some LO-</a:t>
            </a:r>
            <a:r>
              <a:rPr lang="en-US" altLang="zh-CN" sz="2200" dirty="0" err="1"/>
              <a:t>crit</a:t>
            </a:r>
            <a:r>
              <a:rPr lang="en-US" altLang="zh-CN" sz="2200" dirty="0"/>
              <a:t> tasks will migrate, but </a:t>
            </a:r>
            <a:r>
              <a:rPr lang="en-US" altLang="zh-CN" sz="2200" dirty="0" smtClean="0"/>
              <a:t>ALL LO-</a:t>
            </a:r>
            <a:r>
              <a:rPr lang="en-US" altLang="zh-CN" sz="2200" dirty="0" err="1" smtClean="0"/>
              <a:t>crit</a:t>
            </a:r>
            <a:r>
              <a:rPr lang="en-US" altLang="zh-CN" sz="2200" dirty="0" smtClean="0"/>
              <a:t> </a:t>
            </a:r>
            <a:r>
              <a:rPr lang="en-US" altLang="zh-CN" sz="2200" dirty="0"/>
              <a:t>tasks and HI-</a:t>
            </a:r>
            <a:r>
              <a:rPr lang="en-US" altLang="zh-CN" sz="2200" dirty="0" err="1"/>
              <a:t>crit</a:t>
            </a:r>
            <a:r>
              <a:rPr lang="en-US" altLang="zh-CN" sz="2200" dirty="0"/>
              <a:t> </a:t>
            </a:r>
            <a:r>
              <a:rPr lang="en-US" altLang="zh-CN" sz="2200" dirty="0" smtClean="0"/>
              <a:t>tasks remain schedulable.</a:t>
            </a:r>
          </a:p>
          <a:p>
            <a:r>
              <a:rPr lang="en-US" altLang="zh-CN" sz="2200" dirty="0" smtClean="0"/>
              <a:t>If </a:t>
            </a:r>
            <a:r>
              <a:rPr lang="en-US" altLang="zh-CN" sz="2200" dirty="0"/>
              <a:t>HI-</a:t>
            </a:r>
            <a:r>
              <a:rPr lang="en-US" altLang="zh-CN" sz="2200" dirty="0" err="1"/>
              <a:t>crit</a:t>
            </a:r>
            <a:r>
              <a:rPr lang="en-US" altLang="zh-CN" sz="2200" dirty="0"/>
              <a:t> tasks on more than one core exceed </a:t>
            </a:r>
            <a:r>
              <a:rPr lang="en-US" altLang="zh-CN" sz="2200" dirty="0" smtClean="0"/>
              <a:t>their LO-</a:t>
            </a:r>
            <a:r>
              <a:rPr lang="en-US" altLang="zh-CN" sz="2200" dirty="0" err="1" smtClean="0"/>
              <a:t>crit</a:t>
            </a:r>
            <a:r>
              <a:rPr lang="en-US" altLang="zh-CN" sz="2200" dirty="0" smtClean="0"/>
              <a:t> </a:t>
            </a:r>
            <a:r>
              <a:rPr lang="en-US" altLang="zh-CN" sz="2200" dirty="0"/>
              <a:t>budget, then some LO-</a:t>
            </a:r>
            <a:r>
              <a:rPr lang="en-US" altLang="zh-CN" sz="2200" dirty="0" err="1"/>
              <a:t>crit</a:t>
            </a:r>
            <a:r>
              <a:rPr lang="en-US" altLang="zh-CN" sz="2200" dirty="0"/>
              <a:t> tasks will be</a:t>
            </a:r>
            <a:br>
              <a:rPr lang="en-US" altLang="zh-CN" sz="2200" dirty="0"/>
            </a:br>
            <a:r>
              <a:rPr lang="en-US" altLang="zh-CN" sz="2200" dirty="0"/>
              <a:t>abandoned, but all HI-</a:t>
            </a:r>
            <a:r>
              <a:rPr lang="en-US" altLang="zh-CN" sz="2200" dirty="0" err="1"/>
              <a:t>crit</a:t>
            </a:r>
            <a:r>
              <a:rPr lang="en-US" altLang="zh-CN" sz="2200" dirty="0"/>
              <a:t> tasks </a:t>
            </a:r>
            <a:r>
              <a:rPr lang="en-US" altLang="zh-CN" sz="2200" dirty="0" smtClean="0"/>
              <a:t>remain schedulable (without </a:t>
            </a:r>
            <a:r>
              <a:rPr lang="en-US" altLang="zh-CN" sz="2200" dirty="0"/>
              <a:t>migration).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7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2957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State 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 smtClean="0"/>
              <a:t>Task set </a:t>
            </a:r>
            <a:r>
              <a:rPr lang="en-GB" altLang="zh-CN" i="1" dirty="0" smtClean="0"/>
              <a:t>S</a:t>
            </a:r>
            <a:r>
              <a:rPr lang="en-GB" altLang="zh-CN" dirty="0" smtClean="0"/>
              <a:t> to represent the collection of all </a:t>
            </a:r>
            <a:r>
              <a:rPr lang="en-GB" altLang="zh-CN" dirty="0" smtClean="0"/>
              <a:t>tasks sets:</a:t>
            </a:r>
            <a:endParaRPr lang="en-GB" altLang="zh-CN" dirty="0" smtClean="0">
              <a:solidFill>
                <a:srgbClr val="FF0000"/>
              </a:solidFill>
            </a:endParaRPr>
          </a:p>
          <a:p>
            <a:pPr lvl="1"/>
            <a:r>
              <a:rPr lang="en-GB" altLang="zh-CN" sz="2400" i="1" dirty="0" smtClean="0"/>
              <a:t>S = (LO</a:t>
            </a:r>
            <a:r>
              <a:rPr lang="en-GB" altLang="zh-CN" sz="2400" i="1" baseline="-25000" dirty="0" smtClean="0"/>
              <a:t>1</a:t>
            </a:r>
            <a:r>
              <a:rPr lang="en-GB" altLang="zh-CN" sz="2400" i="1" dirty="0" smtClean="0"/>
              <a:t> U LO</a:t>
            </a:r>
            <a:r>
              <a:rPr lang="en-GB" altLang="zh-CN" sz="2400" i="1" baseline="-25000" dirty="0" smtClean="0"/>
              <a:t>2</a:t>
            </a:r>
            <a:r>
              <a:rPr lang="en-GB" altLang="zh-CN" sz="2400" i="1" dirty="0" smtClean="0"/>
              <a:t>) U (HI</a:t>
            </a:r>
            <a:r>
              <a:rPr lang="en-GB" altLang="zh-CN" sz="2400" i="1" baseline="-25000" dirty="0" smtClean="0"/>
              <a:t>1</a:t>
            </a:r>
            <a:r>
              <a:rPr lang="en-GB" altLang="zh-CN" sz="2400" i="1" dirty="0" smtClean="0"/>
              <a:t> U HI</a:t>
            </a:r>
            <a:r>
              <a:rPr lang="en-GB" altLang="zh-CN" sz="2400" i="1" baseline="-25000" dirty="0" smtClean="0"/>
              <a:t>2</a:t>
            </a:r>
            <a:r>
              <a:rPr lang="en-GB" altLang="zh-CN" sz="2400" i="1" dirty="0" smtClean="0"/>
              <a:t>) U (MIG</a:t>
            </a:r>
            <a:r>
              <a:rPr lang="en-GB" altLang="zh-CN" sz="2400" i="1" baseline="-25000" dirty="0" smtClean="0"/>
              <a:t>1</a:t>
            </a:r>
            <a:r>
              <a:rPr lang="en-GB" altLang="zh-CN" sz="2400" i="1" dirty="0" smtClean="0"/>
              <a:t> U MIG</a:t>
            </a:r>
            <a:r>
              <a:rPr lang="en-GB" altLang="zh-CN" sz="2400" i="1" baseline="-25000" dirty="0" smtClean="0"/>
              <a:t>2</a:t>
            </a:r>
            <a:r>
              <a:rPr lang="en-GB" altLang="zh-CN" sz="2400" i="1" dirty="0" smtClean="0"/>
              <a:t>)</a:t>
            </a:r>
            <a:endParaRPr lang="en-GB" altLang="zh-CN" sz="2400" dirty="0" smtClean="0"/>
          </a:p>
          <a:p>
            <a:r>
              <a:rPr lang="en-GB" altLang="zh-CN" dirty="0" smtClean="0"/>
              <a:t>State </a:t>
            </a:r>
            <a:r>
              <a:rPr lang="en-GB" altLang="zh-CN" i="1" dirty="0" smtClean="0"/>
              <a:t>X</a:t>
            </a:r>
            <a:r>
              <a:rPr lang="en-GB" altLang="zh-CN" dirty="0" smtClean="0"/>
              <a:t> to represent the normal execution state:</a:t>
            </a:r>
          </a:p>
          <a:p>
            <a:pPr lvl="1"/>
            <a:r>
              <a:rPr lang="en-GB" altLang="zh-CN" sz="2400" i="1" dirty="0" smtClean="0"/>
              <a:t>X</a:t>
            </a:r>
            <a:r>
              <a:rPr lang="en-GB" altLang="zh-CN" sz="2400" i="1" baseline="-25000" dirty="0" smtClean="0"/>
              <a:t>1</a:t>
            </a:r>
            <a:r>
              <a:rPr lang="en-GB" altLang="zh-CN" sz="2400" i="1" dirty="0" smtClean="0"/>
              <a:t> =  LO</a:t>
            </a:r>
            <a:r>
              <a:rPr lang="en-GB" altLang="zh-CN" sz="2400" i="1" baseline="-25000" dirty="0" smtClean="0"/>
              <a:t>1</a:t>
            </a:r>
            <a:r>
              <a:rPr lang="en-GB" altLang="zh-CN" sz="2400" i="1" dirty="0" smtClean="0"/>
              <a:t> U HI</a:t>
            </a:r>
            <a:r>
              <a:rPr lang="en-GB" altLang="zh-CN" sz="2400" i="1" baseline="-25000" dirty="0" smtClean="0"/>
              <a:t>1</a:t>
            </a:r>
            <a:r>
              <a:rPr lang="en-GB" altLang="zh-CN" sz="2400" i="1" dirty="0" smtClean="0"/>
              <a:t> U MIG</a:t>
            </a:r>
            <a:r>
              <a:rPr lang="en-GB" altLang="zh-CN" sz="2400" i="1" baseline="-25000" dirty="0" smtClean="0"/>
              <a:t>1</a:t>
            </a:r>
            <a:endParaRPr lang="en-GB" altLang="zh-CN" sz="2400" i="1" dirty="0" smtClean="0"/>
          </a:p>
          <a:p>
            <a:pPr lvl="1"/>
            <a:r>
              <a:rPr lang="en-GB" altLang="zh-CN" sz="2400" i="1" dirty="0" smtClean="0"/>
              <a:t>X</a:t>
            </a:r>
            <a:r>
              <a:rPr lang="en-GB" altLang="zh-CN" sz="2400" i="1" baseline="-25000" dirty="0" smtClean="0"/>
              <a:t>2</a:t>
            </a:r>
            <a:r>
              <a:rPr lang="en-GB" altLang="zh-CN" sz="2400" i="1" dirty="0" smtClean="0"/>
              <a:t> =  LO</a:t>
            </a:r>
            <a:r>
              <a:rPr lang="en-GB" altLang="zh-CN" sz="2400" i="1" baseline="-25000" dirty="0" smtClean="0"/>
              <a:t>2 </a:t>
            </a:r>
            <a:r>
              <a:rPr lang="en-GB" altLang="zh-CN" sz="2400" i="1" dirty="0" smtClean="0"/>
              <a:t>U HI</a:t>
            </a:r>
            <a:r>
              <a:rPr lang="en-GB" altLang="zh-CN" sz="2400" i="1" baseline="-25000" dirty="0" smtClean="0"/>
              <a:t>2 </a:t>
            </a:r>
            <a:r>
              <a:rPr lang="en-GB" altLang="zh-CN" sz="2400" i="1" dirty="0" smtClean="0"/>
              <a:t>U MIG</a:t>
            </a:r>
            <a:r>
              <a:rPr lang="en-GB" altLang="zh-CN" sz="2400" i="1" baseline="-25000" dirty="0" smtClean="0"/>
              <a:t>2</a:t>
            </a:r>
            <a:endParaRPr lang="en-GB" altLang="zh-CN" sz="2400" i="1" dirty="0" smtClean="0"/>
          </a:p>
          <a:p>
            <a:pPr lvl="1"/>
            <a:r>
              <a:rPr lang="en-GB" altLang="zh-CN" sz="2400" i="1" dirty="0" smtClean="0"/>
              <a:t>S   = X</a:t>
            </a:r>
            <a:r>
              <a:rPr lang="en-GB" altLang="zh-CN" sz="2400" i="1" baseline="-25000" dirty="0" smtClean="0"/>
              <a:t>1</a:t>
            </a:r>
            <a:r>
              <a:rPr lang="en-GB" altLang="zh-CN" sz="2400" i="1" dirty="0" smtClean="0"/>
              <a:t> U X</a:t>
            </a:r>
            <a:r>
              <a:rPr lang="en-GB" altLang="zh-CN" sz="2400" i="1" baseline="-25000" dirty="0" smtClean="0"/>
              <a:t>2</a:t>
            </a:r>
            <a:endParaRPr lang="en-GB" altLang="zh-CN" sz="2400" i="1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8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10025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One core enters HI-</a:t>
            </a:r>
            <a:r>
              <a:rPr lang="en-GB" altLang="zh-CN" dirty="0" err="1" smtClean="0"/>
              <a:t>crit</a:t>
            </a:r>
            <a:r>
              <a:rPr lang="en-GB" altLang="zh-CN" dirty="0" smtClean="0"/>
              <a:t>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State </a:t>
            </a:r>
            <a:r>
              <a:rPr lang="en-US" altLang="zh-CN" i="1" dirty="0" smtClean="0"/>
              <a:t>Y(1)</a:t>
            </a:r>
            <a:r>
              <a:rPr lang="en-US" altLang="zh-CN" dirty="0" smtClean="0"/>
              <a:t> to represent the state that Core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 enters HI-</a:t>
            </a:r>
            <a:r>
              <a:rPr lang="en-US" altLang="zh-CN" dirty="0" err="1" smtClean="0"/>
              <a:t>crit</a:t>
            </a:r>
            <a:r>
              <a:rPr lang="en-US" altLang="zh-CN" dirty="0" smtClean="0"/>
              <a:t> mode.</a:t>
            </a:r>
          </a:p>
          <a:p>
            <a:pPr lvl="1"/>
            <a:r>
              <a:rPr lang="en-US" altLang="zh-CN" sz="2400" i="1" dirty="0" smtClean="0"/>
              <a:t>Y(1)</a:t>
            </a:r>
            <a:r>
              <a:rPr lang="en-US" altLang="zh-CN" sz="2400" i="1" baseline="-25000" dirty="0" smtClean="0"/>
              <a:t>1</a:t>
            </a:r>
            <a:r>
              <a:rPr lang="en-US" altLang="zh-CN" sz="2400" i="1" dirty="0" smtClean="0"/>
              <a:t> = LO</a:t>
            </a:r>
            <a:r>
              <a:rPr lang="en-US" altLang="zh-CN" sz="2400" i="1" baseline="-25000" dirty="0" smtClean="0"/>
              <a:t>1</a:t>
            </a:r>
            <a:r>
              <a:rPr lang="en-US" altLang="zh-CN" sz="2400" i="1" dirty="0" smtClean="0"/>
              <a:t> U HI</a:t>
            </a:r>
            <a:r>
              <a:rPr lang="en-US" altLang="zh-CN" sz="2400" i="1" baseline="-25000" dirty="0" smtClean="0"/>
              <a:t>1</a:t>
            </a:r>
          </a:p>
          <a:p>
            <a:pPr lvl="1"/>
            <a:r>
              <a:rPr lang="en-US" altLang="zh-CN" sz="2400" i="1" dirty="0" smtClean="0"/>
              <a:t>Y(1)</a:t>
            </a:r>
            <a:r>
              <a:rPr lang="en-US" altLang="zh-CN" sz="2400" i="1" baseline="-25000" dirty="0" smtClean="0"/>
              <a:t>2</a:t>
            </a:r>
            <a:r>
              <a:rPr lang="en-US" altLang="zh-CN" sz="2400" i="1" dirty="0" smtClean="0"/>
              <a:t> = LO</a:t>
            </a:r>
            <a:r>
              <a:rPr lang="en-US" altLang="zh-CN" sz="2400" i="1" baseline="-25000" dirty="0" smtClean="0"/>
              <a:t>2</a:t>
            </a:r>
            <a:r>
              <a:rPr lang="en-US" altLang="zh-CN" sz="2400" i="1" dirty="0" smtClean="0"/>
              <a:t> U HI</a:t>
            </a:r>
            <a:r>
              <a:rPr lang="en-US" altLang="zh-CN" sz="2400" i="1" baseline="-25000" dirty="0" smtClean="0"/>
              <a:t>2</a:t>
            </a:r>
            <a:r>
              <a:rPr lang="en-US" altLang="zh-CN" sz="2400" i="1" dirty="0" smtClean="0"/>
              <a:t> U MIG</a:t>
            </a:r>
            <a:r>
              <a:rPr lang="en-US" altLang="zh-CN" sz="2400" i="1" baseline="-25000" dirty="0" smtClean="0"/>
              <a:t>1</a:t>
            </a:r>
            <a:r>
              <a:rPr lang="en-US" altLang="zh-CN" sz="2400" i="1" dirty="0" smtClean="0"/>
              <a:t> U MIG</a:t>
            </a:r>
            <a:r>
              <a:rPr lang="en-US" altLang="zh-CN" sz="2400" i="1" baseline="-25000" dirty="0" smtClean="0"/>
              <a:t>2</a:t>
            </a:r>
          </a:p>
          <a:p>
            <a:pPr lvl="1"/>
            <a:r>
              <a:rPr lang="en-US" altLang="zh-CN" sz="2400" i="1" dirty="0" smtClean="0"/>
              <a:t>S = Y(1)</a:t>
            </a:r>
            <a:r>
              <a:rPr lang="en-US" altLang="zh-CN" sz="2400" i="1" baseline="-25000" dirty="0" smtClean="0"/>
              <a:t>1</a:t>
            </a:r>
            <a:r>
              <a:rPr lang="en-US" altLang="zh-CN" sz="2400" i="1" dirty="0" smtClean="0"/>
              <a:t> U Y(1)</a:t>
            </a:r>
            <a:r>
              <a:rPr lang="en-US" altLang="zh-CN" sz="2400" i="1" baseline="-25000" dirty="0" smtClean="0"/>
              <a:t>2</a:t>
            </a:r>
            <a:endParaRPr lang="en-US" altLang="zh-CN" dirty="0" smtClean="0"/>
          </a:p>
          <a:p>
            <a:r>
              <a:rPr lang="en-US" altLang="zh-CN" dirty="0" smtClean="0"/>
              <a:t>Release Jitter and Reduced deadline issues for migrating tasks (</a:t>
            </a:r>
            <a:r>
              <a:rPr lang="en-US" altLang="zh-CN" i="1" dirty="0" smtClean="0"/>
              <a:t>MIG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)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99AAF4-315B-40C9-B50B-E050A4E3BFBA}" type="slidenum">
              <a:rPr lang="en-GB" altLang="zh-CN" smtClean="0"/>
              <a:pPr/>
              <a:t>9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6360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ts">
  <a:themeElements>
    <a:clrScheme name="rt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r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rt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rts</Template>
  <TotalTime>362</TotalTime>
  <Words>627</Words>
  <Application>Microsoft Office PowerPoint</Application>
  <PresentationFormat>全屏显示(4:3)</PresentationFormat>
  <Paragraphs>141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Arial</vt:lpstr>
      <vt:lpstr>Tahoma</vt:lpstr>
      <vt:lpstr>Verdana</vt:lpstr>
      <vt:lpstr>Wingdings</vt:lpstr>
      <vt:lpstr>rts</vt:lpstr>
      <vt:lpstr>Semi-partitioned Model on Dual-core Mixed Criticality System</vt:lpstr>
      <vt:lpstr>Background</vt:lpstr>
      <vt:lpstr>Background</vt:lpstr>
      <vt:lpstr>Motivation</vt:lpstr>
      <vt:lpstr>Assumptions </vt:lpstr>
      <vt:lpstr>Semi-partitioned Model</vt:lpstr>
      <vt:lpstr>Semi-partitioned Model</vt:lpstr>
      <vt:lpstr>State View</vt:lpstr>
      <vt:lpstr>One core enters HI-crit Mode</vt:lpstr>
      <vt:lpstr>Release Jitter Issue</vt:lpstr>
      <vt:lpstr>Reduced Deadline Issue</vt:lpstr>
      <vt:lpstr>Both Cores in HI-crit Mode (1)</vt:lpstr>
      <vt:lpstr>Both Cores in HI-crit Mode (2)</vt:lpstr>
      <vt:lpstr>Allocation</vt:lpstr>
      <vt:lpstr>Choice of Migration</vt:lpstr>
      <vt:lpstr>Semi-partitioned Model Configuration</vt:lpstr>
      <vt:lpstr>Evaluation</vt:lpstr>
      <vt:lpstr>Evaluation</vt:lpstr>
      <vt:lpstr>Conclusion</vt:lpstr>
    </vt:vector>
  </TitlesOfParts>
  <Company>Jonathan 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Semi-partitioned Model on Dual-core Mixed Criticality System</dc:title>
  <dc:creator>Hao Xu</dc:creator>
  <cp:lastModifiedBy>Hao Xu</cp:lastModifiedBy>
  <cp:revision>64</cp:revision>
  <cp:lastPrinted>1601-01-01T00:00:00Z</cp:lastPrinted>
  <dcterms:created xsi:type="dcterms:W3CDTF">2015-10-11T08:23:55Z</dcterms:created>
  <dcterms:modified xsi:type="dcterms:W3CDTF">2015-10-17T09:51:45Z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