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4736" autoAdjust="0"/>
    <p:restoredTop sz="94660" autoAdjust="0"/>
  </p:normalViewPr>
  <p:slideViewPr>
    <p:cSldViewPr snapToObjects="1">
      <p:cViewPr varScale="1">
        <p:scale>
          <a:sx n="51" d="100"/>
          <a:sy n="51" d="100"/>
        </p:scale>
        <p:origin x="-84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1D269-E5C6-4233-B513-FE9B41142C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092A4-01D6-4125-B431-6157DAFD07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1638" y="188913"/>
            <a:ext cx="2141537" cy="5511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188913"/>
            <a:ext cx="6275388" cy="5511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BAA43-2E44-44E2-8C45-9433FB4376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88913"/>
            <a:ext cx="8086756" cy="5762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0720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9BB70-644D-4B73-AC9C-DEF74F2041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7AF4B-1695-49EF-9CAE-C8DC170403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981075"/>
            <a:ext cx="4208463" cy="4719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4713" y="981075"/>
            <a:ext cx="4208462" cy="4719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07A69-8A5D-4E1F-A6B6-D3242AF61E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C41E2-FFD8-4E0E-9931-3EE897D42E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C6767-E0F3-4CD7-8EF2-341A18F49F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7DA1F-4768-42BA-BBFC-CD71CF75F0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EF29E-E473-445C-AD11-65B55BB922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12A36-4493-47AE-9DC2-7914E4C3BC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3988" y="-1588"/>
            <a:ext cx="8994775" cy="6743701"/>
            <a:chOff x="97" y="-1"/>
            <a:chExt cx="5666" cy="4248"/>
          </a:xfrm>
        </p:grpSpPr>
        <p:sp>
          <p:nvSpPr>
            <p:cNvPr id="3075" name="Rectangle 3"/>
            <p:cNvSpPr>
              <a:spLocks noChangeArrowheads="1"/>
            </p:cNvSpPr>
            <p:nvPr userDrawn="1"/>
          </p:nvSpPr>
          <p:spPr bwMode="auto">
            <a:xfrm>
              <a:off x="97" y="91"/>
              <a:ext cx="5579" cy="361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BC214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 userDrawn="1"/>
          </p:nvSpPr>
          <p:spPr bwMode="auto">
            <a:xfrm>
              <a:off x="5277" y="91"/>
              <a:ext cx="399" cy="394"/>
            </a:xfrm>
            <a:prstGeom prst="rect">
              <a:avLst/>
            </a:prstGeom>
            <a:solidFill>
              <a:srgbClr val="00308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5279" y="-1"/>
              <a:ext cx="484" cy="485"/>
              <a:chOff x="5279" y="-3"/>
              <a:chExt cx="484" cy="485"/>
            </a:xfrm>
          </p:grpSpPr>
          <p:sp>
            <p:nvSpPr>
              <p:cNvPr id="3078" name="Rectangle 6"/>
              <p:cNvSpPr>
                <a:spLocks noChangeArrowheads="1"/>
              </p:cNvSpPr>
              <p:nvPr userDrawn="1"/>
            </p:nvSpPr>
            <p:spPr bwMode="auto">
              <a:xfrm>
                <a:off x="5279" y="-3"/>
                <a:ext cx="484" cy="48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079" name="AutoShape 7"/>
              <p:cNvSpPr>
                <a:spLocks noChangeArrowheads="1"/>
              </p:cNvSpPr>
              <p:nvPr userDrawn="1"/>
            </p:nvSpPr>
            <p:spPr bwMode="auto">
              <a:xfrm>
                <a:off x="5341" y="0"/>
                <a:ext cx="419" cy="419"/>
              </a:xfrm>
              <a:prstGeom prst="rtTriangle">
                <a:avLst/>
              </a:prstGeom>
              <a:solidFill>
                <a:srgbClr val="BC214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  <p:sp>
          <p:nvSpPr>
            <p:cNvPr id="3080" name="Rectangle 8"/>
            <p:cNvSpPr>
              <a:spLocks noChangeArrowheads="1"/>
            </p:cNvSpPr>
            <p:nvPr userDrawn="1"/>
          </p:nvSpPr>
          <p:spPr bwMode="auto">
            <a:xfrm>
              <a:off x="97" y="3779"/>
              <a:ext cx="5581" cy="468"/>
            </a:xfrm>
            <a:prstGeom prst="rect">
              <a:avLst/>
            </a:prstGeom>
            <a:solidFill>
              <a:srgbClr val="BC214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CF0707"/>
                </a:solidFill>
              </a:endParaRPr>
            </a:p>
          </p:txBody>
        </p:sp>
        <p:pic>
          <p:nvPicPr>
            <p:cNvPr id="1034" name="Picture 9" descr="Napier_logo"/>
            <p:cNvPicPr>
              <a:picLocks noChangeAspect="1" noChangeArrowheads="1"/>
            </p:cNvPicPr>
            <p:nvPr userDrawn="1"/>
          </p:nvPicPr>
          <p:blipFill>
            <a:blip r:embed="rId13" cstate="print">
              <a:lum bright="100000" contrast="4000"/>
            </a:blip>
            <a:srcRect/>
            <a:stretch>
              <a:fillRect/>
            </a:stretch>
          </p:blipFill>
          <p:spPr bwMode="auto">
            <a:xfrm>
              <a:off x="1867" y="3852"/>
              <a:ext cx="2039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82" name="Line 10"/>
            <p:cNvSpPr>
              <a:spLocks noChangeShapeType="1"/>
            </p:cNvSpPr>
            <p:nvPr userDrawn="1"/>
          </p:nvSpPr>
          <p:spPr bwMode="auto">
            <a:xfrm>
              <a:off x="5277" y="91"/>
              <a:ext cx="0" cy="394"/>
            </a:xfrm>
            <a:prstGeom prst="line">
              <a:avLst/>
            </a:prstGeom>
            <a:noFill/>
            <a:ln w="9525">
              <a:solidFill>
                <a:srgbClr val="BC214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3083" name="Line 11"/>
            <p:cNvSpPr>
              <a:spLocks noChangeShapeType="1"/>
            </p:cNvSpPr>
            <p:nvPr userDrawn="1"/>
          </p:nvSpPr>
          <p:spPr bwMode="auto">
            <a:xfrm>
              <a:off x="5277" y="487"/>
              <a:ext cx="397" cy="0"/>
            </a:xfrm>
            <a:prstGeom prst="line">
              <a:avLst/>
            </a:prstGeom>
            <a:noFill/>
            <a:ln w="9525">
              <a:solidFill>
                <a:srgbClr val="BC214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</p:grpSp>
      <p:sp>
        <p:nvSpPr>
          <p:cNvPr id="102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88913"/>
            <a:ext cx="79057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785813"/>
            <a:ext cx="8569325" cy="507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350" y="260350"/>
            <a:ext cx="47783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3F73138B-2C24-4EAA-992C-D488B2586F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9"/>
            <a:ext cx="7772400" cy="1885962"/>
          </a:xfrm>
        </p:spPr>
        <p:txBody>
          <a:bodyPr/>
          <a:lstStyle/>
          <a:p>
            <a:r>
              <a:rPr lang="en-US" dirty="0" err="1" smtClean="0"/>
              <a:t>JCSPre</a:t>
            </a:r>
            <a:r>
              <a:rPr lang="en-US" dirty="0" smtClean="0"/>
              <a:t>: The Robot Edition To Control LEGO NXT Robots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7562"/>
            <a:ext cx="6400800" cy="2281238"/>
          </a:xfrm>
        </p:spPr>
        <p:txBody>
          <a:bodyPr/>
          <a:lstStyle/>
          <a:p>
            <a:r>
              <a:rPr lang="en-US" dirty="0" smtClean="0"/>
              <a:t>Jon KERRIDGE, </a:t>
            </a:r>
          </a:p>
          <a:p>
            <a:r>
              <a:rPr lang="en-US" dirty="0" smtClean="0"/>
              <a:t>Alex PANAYOTOPOULOS </a:t>
            </a:r>
          </a:p>
          <a:p>
            <a:r>
              <a:rPr lang="en-US" dirty="0" smtClean="0"/>
              <a:t>and </a:t>
            </a:r>
          </a:p>
          <a:p>
            <a:r>
              <a:rPr lang="en-US" dirty="0" smtClean="0"/>
              <a:t>Patrick LISMORE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Motor Process Architecture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Input Channel to set motor speed</a:t>
            </a:r>
          </a:p>
          <a:p>
            <a:r>
              <a:rPr lang="en-GB" dirty="0" smtClean="0"/>
              <a:t>Configuration Channel to set operating parameters</a:t>
            </a:r>
          </a:p>
          <a:p>
            <a:pPr lvl="1"/>
            <a:r>
              <a:rPr lang="en-GB" dirty="0" smtClean="0"/>
              <a:t>Halting behaviour – Stop or Float</a:t>
            </a:r>
          </a:p>
          <a:p>
            <a:pPr lvl="1"/>
            <a:r>
              <a:rPr lang="en-GB" dirty="0" smtClean="0"/>
              <a:t>Speed input – rotational or power based</a:t>
            </a:r>
          </a:p>
          <a:p>
            <a:endParaRPr lang="en-GB" dirty="0" smtClean="0"/>
          </a:p>
          <a:p>
            <a:r>
              <a:rPr lang="en-GB" dirty="0" smtClean="0"/>
              <a:t>Termination of all processes is achieved by sending a known value, </a:t>
            </a:r>
            <a:r>
              <a:rPr lang="en-GB" dirty="0" err="1" smtClean="0"/>
              <a:t>Integer.MAXINT</a:t>
            </a:r>
            <a:r>
              <a:rPr lang="en-GB" dirty="0" smtClean="0"/>
              <a:t>, to the configuration channel or input channel if available.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Architectural Framework</a:t>
            </a:r>
            <a:endParaRPr lang="en-GB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288" y="4705350"/>
            <a:ext cx="8399461" cy="4667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dirty="0" err="1" smtClean="0"/>
              <a:t>LeJOS</a:t>
            </a:r>
            <a:r>
              <a:rPr lang="en-GB" sz="2400" dirty="0" smtClean="0"/>
              <a:t> Java  kernel</a:t>
            </a:r>
            <a:endParaRPr lang="en-GB" sz="24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95289" y="3247724"/>
            <a:ext cx="6932611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400" dirty="0" err="1" smtClean="0"/>
              <a:t>LeJOS</a:t>
            </a:r>
            <a:r>
              <a:rPr lang="en-GB" sz="2400" dirty="0" smtClean="0"/>
              <a:t> LEGO </a:t>
            </a:r>
            <a:r>
              <a:rPr lang="en-GB" sz="2400" dirty="0"/>
              <a:t>NXT abstraction for buttons, </a:t>
            </a:r>
            <a:r>
              <a:rPr lang="en-GB" sz="2400" dirty="0" smtClean="0"/>
              <a:t>LCD</a:t>
            </a:r>
            <a:endParaRPr lang="en-GB" sz="2400" dirty="0" smtClean="0"/>
          </a:p>
          <a:p>
            <a:pPr algn="ctr"/>
            <a:r>
              <a:rPr lang="en-GB" sz="2400" dirty="0" smtClean="0"/>
              <a:t>display</a:t>
            </a:r>
            <a:r>
              <a:rPr lang="en-GB" sz="2400" dirty="0"/>
              <a:t>, </a:t>
            </a:r>
            <a:r>
              <a:rPr lang="en-GB" sz="2400" dirty="0" smtClean="0"/>
              <a:t>motor</a:t>
            </a:r>
            <a:r>
              <a:rPr lang="en-GB" sz="2400" dirty="0"/>
              <a:t>, light </a:t>
            </a:r>
            <a:r>
              <a:rPr lang="en-GB" sz="2400" dirty="0" smtClean="0"/>
              <a:t>,sound, touch, ultrasound and  Gyro and Acceleration I2C sensors</a:t>
            </a:r>
            <a:endParaRPr lang="en-GB" sz="24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550149" y="3247724"/>
            <a:ext cx="1244600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GB" sz="2400" dirty="0" smtClean="0"/>
          </a:p>
          <a:p>
            <a:r>
              <a:rPr lang="en-GB" sz="2400" dirty="0" err="1" smtClean="0"/>
              <a:t>JCSPre</a:t>
            </a:r>
            <a:endParaRPr lang="en-GB" sz="2400" dirty="0" smtClean="0"/>
          </a:p>
          <a:p>
            <a:endParaRPr lang="en-GB" sz="24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95289" y="2555225"/>
            <a:ext cx="8399460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400" dirty="0" smtClean="0"/>
              <a:t>Channel </a:t>
            </a:r>
            <a:r>
              <a:rPr lang="en-GB" sz="2400" dirty="0" smtClean="0"/>
              <a:t>Interfaced  Active Components</a:t>
            </a:r>
            <a:endParaRPr lang="en-GB" sz="24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95289" y="1824023"/>
            <a:ext cx="8399460" cy="4667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Application Specific </a:t>
            </a:r>
            <a:r>
              <a:rPr lang="en-GB" sz="2400" dirty="0">
                <a:solidFill>
                  <a:srgbClr val="FF0000"/>
                </a:solidFill>
              </a:rPr>
              <a:t>Control and User Interface Processes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5819" y="5357826"/>
            <a:ext cx="24945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400" dirty="0" err="1" smtClean="0"/>
              <a:t>LeJOS</a:t>
            </a:r>
            <a:r>
              <a:rPr lang="en-GB" sz="2400" dirty="0" smtClean="0"/>
              <a:t> Firmware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Active Sensors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Implement the Interfaces</a:t>
            </a:r>
          </a:p>
          <a:p>
            <a:pPr lvl="1"/>
            <a:r>
              <a:rPr lang="en-GB" dirty="0" err="1" smtClean="0"/>
              <a:t>CSProcess</a:t>
            </a:r>
            <a:endParaRPr lang="en-GB" dirty="0" smtClean="0"/>
          </a:p>
          <a:p>
            <a:pPr lvl="2"/>
            <a:r>
              <a:rPr lang="en-GB" dirty="0" smtClean="0"/>
              <a:t>Requires a run() method to be executed as part of a Parallel</a:t>
            </a:r>
          </a:p>
          <a:p>
            <a:pPr lvl="1"/>
            <a:r>
              <a:rPr lang="en-GB" dirty="0" err="1" smtClean="0"/>
              <a:t>SensorPortListener</a:t>
            </a:r>
            <a:endParaRPr lang="en-GB" dirty="0" smtClean="0"/>
          </a:p>
          <a:p>
            <a:pPr lvl="2"/>
            <a:r>
              <a:rPr lang="en-GB" dirty="0" smtClean="0"/>
              <a:t>Requires a </a:t>
            </a:r>
            <a:r>
              <a:rPr lang="en-GB" dirty="0" err="1" smtClean="0"/>
              <a:t>stateChanged</a:t>
            </a:r>
            <a:r>
              <a:rPr lang="en-GB" dirty="0" smtClean="0"/>
              <a:t>() method that is called whenever an    A to D type sensor value changes</a:t>
            </a:r>
          </a:p>
          <a:p>
            <a:pPr lvl="2"/>
            <a:r>
              <a:rPr lang="en-GB" dirty="0" smtClean="0"/>
              <a:t>I2C sensors do not use this interface and the active sensor process has to periodically read the device ports to determine its current value</a:t>
            </a:r>
          </a:p>
          <a:p>
            <a:r>
              <a:rPr lang="en-GB" dirty="0" smtClean="0"/>
              <a:t>A delta value </a:t>
            </a:r>
            <a:r>
              <a:rPr lang="en-GB" dirty="0" smtClean="0"/>
              <a:t>configured </a:t>
            </a:r>
            <a:r>
              <a:rPr lang="en-GB" dirty="0" smtClean="0"/>
              <a:t>into a sensor to ensure that </a:t>
            </a:r>
            <a:r>
              <a:rPr lang="en-GB" dirty="0" smtClean="0"/>
              <a:t>only changes </a:t>
            </a:r>
            <a:r>
              <a:rPr lang="en-GB" dirty="0" smtClean="0"/>
              <a:t>of sensor value greater than delta are written to the </a:t>
            </a:r>
            <a:r>
              <a:rPr lang="en-GB" dirty="0" smtClean="0"/>
              <a:t>sensor’s </a:t>
            </a:r>
            <a:r>
              <a:rPr lang="en-GB" dirty="0" smtClean="0"/>
              <a:t>o</a:t>
            </a:r>
            <a:r>
              <a:rPr lang="en-GB" dirty="0" smtClean="0"/>
              <a:t>utput </a:t>
            </a:r>
            <a:r>
              <a:rPr lang="en-GB" dirty="0" smtClean="0"/>
              <a:t>c</a:t>
            </a:r>
            <a:r>
              <a:rPr lang="en-GB" dirty="0" smtClean="0"/>
              <a:t>hannel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/>
              <a:t>JCSPre</a:t>
            </a:r>
            <a:r>
              <a:rPr lang="en-GB" dirty="0" smtClean="0"/>
              <a:t> packages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65174"/>
            <a:ext cx="8715436" cy="5153025"/>
          </a:xfrm>
        </p:spPr>
        <p:txBody>
          <a:bodyPr/>
          <a:lstStyle/>
          <a:p>
            <a:r>
              <a:rPr lang="en-GB" sz="2400" dirty="0" err="1" smtClean="0"/>
              <a:t>lang</a:t>
            </a:r>
            <a:endParaRPr lang="en-GB" sz="2400" dirty="0" smtClean="0"/>
          </a:p>
          <a:p>
            <a:pPr lvl="1"/>
            <a:r>
              <a:rPr lang="en-GB" sz="2000" dirty="0" smtClean="0"/>
              <a:t>Provides the basic JCSP capability</a:t>
            </a:r>
          </a:p>
          <a:p>
            <a:r>
              <a:rPr lang="en-GB" sz="2400" dirty="0" err="1" smtClean="0"/>
              <a:t>io</a:t>
            </a:r>
            <a:endParaRPr lang="en-GB" sz="2400" dirty="0" smtClean="0"/>
          </a:p>
          <a:p>
            <a:pPr lvl="1"/>
            <a:r>
              <a:rPr lang="en-GB" sz="2000" dirty="0" smtClean="0"/>
              <a:t>Provides the sensor and motor abstractions</a:t>
            </a:r>
          </a:p>
          <a:p>
            <a:pPr lvl="1"/>
            <a:r>
              <a:rPr lang="en-GB" sz="2000" dirty="0" smtClean="0"/>
              <a:t>Provides the Bluetooth receive and transmit processes</a:t>
            </a:r>
          </a:p>
          <a:p>
            <a:r>
              <a:rPr lang="en-GB" sz="2400" dirty="0" err="1" smtClean="0"/>
              <a:t>plugnplay</a:t>
            </a:r>
            <a:endParaRPr lang="en-GB" sz="2400" dirty="0" smtClean="0"/>
          </a:p>
          <a:p>
            <a:pPr lvl="1"/>
            <a:r>
              <a:rPr lang="en-GB" sz="2000" dirty="0" smtClean="0"/>
              <a:t>Provides multiplexers, and other processes used to test the system’s operation and which can be used in designs</a:t>
            </a:r>
          </a:p>
          <a:p>
            <a:r>
              <a:rPr lang="en-GB" sz="2400" dirty="0" smtClean="0"/>
              <a:t>filters</a:t>
            </a:r>
          </a:p>
          <a:p>
            <a:pPr lvl="1"/>
            <a:r>
              <a:rPr lang="en-GB" sz="2000" dirty="0" smtClean="0"/>
              <a:t>Provides threshold filters that can be used in designs</a:t>
            </a:r>
          </a:p>
          <a:p>
            <a:r>
              <a:rPr lang="en-GB" sz="2400" dirty="0" err="1" smtClean="0"/>
              <a:t>rconsole</a:t>
            </a:r>
            <a:endParaRPr lang="en-GB" sz="2400" dirty="0" smtClean="0"/>
          </a:p>
          <a:p>
            <a:pPr lvl="1"/>
            <a:r>
              <a:rPr lang="en-GB" sz="2000" dirty="0" smtClean="0"/>
              <a:t>Provides processes that communicate message strings to a PC over </a:t>
            </a:r>
            <a:r>
              <a:rPr lang="en-GB" sz="2000" dirty="0" err="1" smtClean="0"/>
              <a:t>usb</a:t>
            </a:r>
            <a:r>
              <a:rPr lang="en-GB" sz="2000" dirty="0" smtClean="0"/>
              <a:t> or </a:t>
            </a:r>
            <a:r>
              <a:rPr lang="en-GB" sz="2000" dirty="0" err="1" smtClean="0"/>
              <a:t>bluetooth</a:t>
            </a:r>
            <a:r>
              <a:rPr lang="en-GB" sz="2000" dirty="0" smtClean="0"/>
              <a:t> </a:t>
            </a:r>
            <a:r>
              <a:rPr lang="en-GB" sz="2000" dirty="0" smtClean="0"/>
              <a:t>communication links</a:t>
            </a:r>
            <a:r>
              <a:rPr lang="en-GB" sz="2000" dirty="0" smtClean="0"/>
              <a:t>.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Threshold Filters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2198706"/>
          </a:xfrm>
        </p:spPr>
        <p:txBody>
          <a:bodyPr/>
          <a:lstStyle/>
          <a:p>
            <a:r>
              <a:rPr lang="en-GB" dirty="0" smtClean="0"/>
              <a:t>Binary and ternary filters are provided.</a:t>
            </a:r>
          </a:p>
          <a:p>
            <a:pPr lvl="1"/>
            <a:r>
              <a:rPr lang="en-GB" dirty="0" smtClean="0"/>
              <a:t>The input value is output on one of the output channels depending on its relationship to threshold values</a:t>
            </a:r>
          </a:p>
          <a:p>
            <a:pPr lvl="1"/>
            <a:r>
              <a:rPr lang="en-GB" dirty="0" smtClean="0"/>
              <a:t>Threshold values communicated on the configure channel, or in the process constructor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428728" y="3929066"/>
            <a:ext cx="838691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Binary</a:t>
            </a: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290534" y="320254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configure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267419" y="4143380"/>
            <a:ext cx="73294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67419" y="4643446"/>
            <a:ext cx="73294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214678" y="3960302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above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214678" y="445878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below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4599661" y="4028351"/>
            <a:ext cx="1025343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Ternary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599661" y="3270592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configure</a:t>
            </a:r>
            <a:endParaRPr lang="en-GB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625005" y="4211429"/>
            <a:ext cx="73294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602292" y="5289777"/>
            <a:ext cx="73294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572264" y="4028351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above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6597912" y="5105111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below</a:t>
            </a:r>
            <a:endParaRPr lang="en-GB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602292" y="4826524"/>
            <a:ext cx="73294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97912" y="4643446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between</a:t>
            </a:r>
            <a:endParaRPr lang="en-GB" dirty="0"/>
          </a:p>
        </p:txBody>
      </p:sp>
      <p:cxnSp>
        <p:nvCxnSpPr>
          <p:cNvPr id="24" name="Straight Arrow Connector 23"/>
          <p:cNvCxnSpPr>
            <a:endCxn id="13" idx="0"/>
          </p:cNvCxnSpPr>
          <p:nvPr/>
        </p:nvCxnSpPr>
        <p:spPr>
          <a:xfrm rot="5400000">
            <a:off x="4918121" y="3834138"/>
            <a:ext cx="3884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1622681" y="3734060"/>
            <a:ext cx="3884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Feasibility Testing (</a:t>
            </a:r>
            <a:r>
              <a:rPr lang="en-GB" dirty="0" err="1" smtClean="0"/>
              <a:t>LeJOS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Underlying </a:t>
            </a:r>
            <a:r>
              <a:rPr lang="en-GB" dirty="0" err="1" smtClean="0"/>
              <a:t>LeJOS</a:t>
            </a:r>
            <a:r>
              <a:rPr lang="en-GB" dirty="0" smtClean="0"/>
              <a:t> thread model could spawn 160 child processes from a single parent</a:t>
            </a:r>
          </a:p>
          <a:p>
            <a:r>
              <a:rPr lang="en-GB" dirty="0" smtClean="0"/>
              <a:t>A simple variant placed a single integer in each spawned child thread.</a:t>
            </a:r>
          </a:p>
          <a:p>
            <a:pPr lvl="1"/>
            <a:r>
              <a:rPr lang="en-GB" dirty="0" smtClean="0"/>
              <a:t>The number of child processes reduced to 90.</a:t>
            </a:r>
          </a:p>
          <a:p>
            <a:r>
              <a:rPr lang="en-GB" dirty="0" smtClean="0"/>
              <a:t>The number of threads is dependent on the size of each thread.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Feasibility Testing (</a:t>
            </a:r>
            <a:r>
              <a:rPr lang="en-GB" dirty="0" err="1" smtClean="0"/>
              <a:t>JCSPre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Parallel</a:t>
            </a:r>
          </a:p>
          <a:p>
            <a:pPr lvl="1"/>
            <a:r>
              <a:rPr lang="en-GB" dirty="0" smtClean="0"/>
              <a:t>An integer Producer process, followed by N </a:t>
            </a:r>
            <a:r>
              <a:rPr lang="en-GB" dirty="0" smtClean="0"/>
              <a:t>Add processes </a:t>
            </a:r>
            <a:r>
              <a:rPr lang="en-GB" dirty="0" smtClean="0"/>
              <a:t>that input a number, add a constant to it and then output the new value.  The final value is output to the LEGO NXT LCD screen by a final process.</a:t>
            </a:r>
          </a:p>
          <a:p>
            <a:pPr lvl="1"/>
            <a:r>
              <a:rPr lang="en-GB" dirty="0" smtClean="0"/>
              <a:t>N = 78 was the maximum number of ‘Add’ processes.</a:t>
            </a:r>
          </a:p>
          <a:p>
            <a:r>
              <a:rPr lang="en-GB" dirty="0" smtClean="0"/>
              <a:t>Alternative</a:t>
            </a:r>
          </a:p>
          <a:p>
            <a:pPr lvl="1"/>
            <a:r>
              <a:rPr lang="en-GB" dirty="0" smtClean="0"/>
              <a:t>N processes each output to a multiplex process that inputs from each input channel once in each cycle.</a:t>
            </a:r>
          </a:p>
          <a:p>
            <a:pPr lvl="1"/>
            <a:r>
              <a:rPr lang="en-GB" dirty="0" smtClean="0"/>
              <a:t>N = 76 was found to be the upper limit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Feasibility Testing Implications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System does seem capable of supporting sufficient processes provided</a:t>
            </a:r>
          </a:p>
          <a:p>
            <a:pPr lvl="1"/>
            <a:r>
              <a:rPr lang="en-GB" dirty="0" smtClean="0"/>
              <a:t>A lot of </a:t>
            </a:r>
            <a:r>
              <a:rPr lang="en-GB" dirty="0" smtClean="0"/>
              <a:t>very small </a:t>
            </a:r>
            <a:r>
              <a:rPr lang="en-GB" dirty="0" smtClean="0"/>
              <a:t>processes are not used</a:t>
            </a:r>
          </a:p>
          <a:p>
            <a:pPr lvl="1"/>
            <a:r>
              <a:rPr lang="en-GB" dirty="0" smtClean="0"/>
              <a:t>Especially when ‘hidden’ inside other processes</a:t>
            </a:r>
          </a:p>
          <a:p>
            <a:pPr lvl="2"/>
            <a:r>
              <a:rPr lang="en-GB" dirty="0" smtClean="0"/>
              <a:t>Delta and </a:t>
            </a:r>
            <a:r>
              <a:rPr lang="en-GB" dirty="0" err="1" smtClean="0"/>
              <a:t>DynamicDelta</a:t>
            </a:r>
            <a:r>
              <a:rPr lang="en-GB" dirty="0" smtClean="0"/>
              <a:t> from ‘standard’ JCSP would be inappropriate </a:t>
            </a:r>
            <a:endParaRPr lang="en-GB" dirty="0" smtClean="0"/>
          </a:p>
          <a:p>
            <a:pPr lvl="2"/>
            <a:r>
              <a:rPr lang="en-GB" dirty="0" smtClean="0"/>
              <a:t>use  the </a:t>
            </a:r>
            <a:r>
              <a:rPr lang="en-GB" dirty="0" err="1" smtClean="0"/>
              <a:t>ProcessRead</a:t>
            </a:r>
            <a:r>
              <a:rPr lang="en-GB" dirty="0" smtClean="0"/>
              <a:t> and </a:t>
            </a:r>
            <a:r>
              <a:rPr lang="en-GB" dirty="0" err="1" smtClean="0"/>
              <a:t>ProcessWrite</a:t>
            </a:r>
            <a:r>
              <a:rPr lang="en-GB" dirty="0" smtClean="0"/>
              <a:t> capabilities of JCSP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Bluetooth Communication (NXT)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LEGO NXT robots are provided with Bluetooth capability</a:t>
            </a:r>
          </a:p>
          <a:p>
            <a:r>
              <a:rPr lang="en-GB" dirty="0" smtClean="0"/>
              <a:t>Processes in the JCSPre.io package provide Bluetooth  Transmit and Receive capability that permit communication between</a:t>
            </a:r>
          </a:p>
          <a:p>
            <a:pPr lvl="1"/>
            <a:r>
              <a:rPr lang="en-GB" dirty="0" smtClean="0"/>
              <a:t>LEGO NXT and a PC</a:t>
            </a:r>
          </a:p>
          <a:p>
            <a:pPr lvl="1"/>
            <a:r>
              <a:rPr lang="en-GB" dirty="0" smtClean="0"/>
              <a:t>LEGO NXTs</a:t>
            </a:r>
          </a:p>
          <a:p>
            <a:r>
              <a:rPr lang="en-GB" dirty="0" smtClean="0"/>
              <a:t>The communication is implemented using the Bluetooth Serial Port Protocol </a:t>
            </a:r>
            <a:r>
              <a:rPr lang="en-GB" dirty="0" smtClean="0"/>
              <a:t>(</a:t>
            </a:r>
            <a:r>
              <a:rPr lang="en-GB" dirty="0" err="1" smtClean="0"/>
              <a:t>btspp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Bluetooth Communication (PC)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Bluetooth Connection process has been provided to interact with a JCSP system running on the PC</a:t>
            </a:r>
          </a:p>
          <a:p>
            <a:r>
              <a:rPr lang="en-GB" dirty="0" smtClean="0"/>
              <a:t>Uses the </a:t>
            </a:r>
            <a:r>
              <a:rPr lang="en-GB" dirty="0" err="1" smtClean="0"/>
              <a:t>ActiveSerialPort</a:t>
            </a:r>
            <a:r>
              <a:rPr lang="en-GB" dirty="0" smtClean="0"/>
              <a:t> concept (CPA- 2004)</a:t>
            </a:r>
          </a:p>
          <a:p>
            <a:r>
              <a:rPr lang="en-GB" dirty="0" smtClean="0"/>
              <a:t>Uses a </a:t>
            </a:r>
            <a:r>
              <a:rPr lang="en-GB" dirty="0" err="1" smtClean="0"/>
              <a:t>javax.comm</a:t>
            </a:r>
            <a:r>
              <a:rPr lang="en-GB" dirty="0" smtClean="0"/>
              <a:t> implementation appropriate to the platform</a:t>
            </a:r>
          </a:p>
          <a:p>
            <a:pPr lvl="1"/>
            <a:r>
              <a:rPr lang="en-GB" dirty="0" smtClean="0"/>
              <a:t>Implemented on PC using Windows XP</a:t>
            </a:r>
          </a:p>
          <a:p>
            <a:pPr lvl="1"/>
            <a:r>
              <a:rPr lang="en-GB" dirty="0" smtClean="0"/>
              <a:t>Implemented on PDA using Windows Mobile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JCSP be implemented on a LEGO NXT?</a:t>
            </a:r>
          </a:p>
          <a:p>
            <a:r>
              <a:rPr lang="en-GB" dirty="0" smtClean="0"/>
              <a:t>Why not just use the </a:t>
            </a:r>
            <a:r>
              <a:rPr lang="en-GB" dirty="0" err="1" smtClean="0"/>
              <a:t>Transterpreter</a:t>
            </a:r>
            <a:r>
              <a:rPr lang="en-GB" dirty="0" smtClean="0"/>
              <a:t> approach?</a:t>
            </a:r>
          </a:p>
          <a:p>
            <a:r>
              <a:rPr lang="en-GB" dirty="0" smtClean="0"/>
              <a:t>Wanted to use Java</a:t>
            </a:r>
          </a:p>
          <a:p>
            <a:pPr lvl="1"/>
            <a:r>
              <a:rPr lang="en-GB" dirty="0" smtClean="0"/>
              <a:t>Relates better to previous experience</a:t>
            </a:r>
          </a:p>
          <a:p>
            <a:pPr lvl="1"/>
            <a:r>
              <a:rPr lang="en-GB" dirty="0" smtClean="0"/>
              <a:t>More people use Java than </a:t>
            </a:r>
            <a:r>
              <a:rPr lang="en-GB" dirty="0" err="1" smtClean="0"/>
              <a:t>occam</a:t>
            </a:r>
            <a:endParaRPr lang="en-GB" dirty="0" smtClean="0"/>
          </a:p>
          <a:p>
            <a:pPr lvl="1"/>
            <a:r>
              <a:rPr lang="en-GB" dirty="0" smtClean="0"/>
              <a:t>Influence people in the wider community</a:t>
            </a:r>
          </a:p>
          <a:p>
            <a:pPr lvl="1"/>
            <a:r>
              <a:rPr lang="en-GB" dirty="0" smtClean="0"/>
              <a:t>Might convince people that the Java thread model can be avoided</a:t>
            </a:r>
          </a:p>
          <a:p>
            <a:pPr lvl="1"/>
            <a:r>
              <a:rPr lang="en-GB" dirty="0" smtClean="0"/>
              <a:t>Demonstrate reuse in a </a:t>
            </a:r>
            <a:r>
              <a:rPr lang="en-GB" dirty="0" smtClean="0"/>
              <a:t>fun environment </a:t>
            </a:r>
            <a:endParaRPr lang="en-GB" dirty="0" smtClean="0"/>
          </a:p>
          <a:p>
            <a:pPr lvl="1"/>
            <a:r>
              <a:rPr lang="en-GB" dirty="0" smtClean="0"/>
              <a:t>Promote plug and play capability</a:t>
            </a:r>
          </a:p>
          <a:p>
            <a:pPr lvl="1"/>
            <a:r>
              <a:rPr lang="en-GB" dirty="0" smtClean="0"/>
              <a:t>Eclipse IDE can be used directly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88912"/>
            <a:ext cx="8086756" cy="928687"/>
          </a:xfrm>
        </p:spPr>
        <p:txBody>
          <a:bodyPr/>
          <a:lstStyle/>
          <a:p>
            <a:r>
              <a:rPr lang="en-GB" dirty="0" smtClean="0"/>
              <a:t>Designing Robot Controllers with </a:t>
            </a:r>
            <a:r>
              <a:rPr lang="en-GB" dirty="0" err="1" smtClean="0"/>
              <a:t>JCSPre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339850"/>
            <a:ext cx="8715436" cy="4518042"/>
          </a:xfrm>
        </p:spPr>
        <p:txBody>
          <a:bodyPr/>
          <a:lstStyle/>
          <a:p>
            <a:r>
              <a:rPr lang="en-GB" dirty="0" smtClean="0"/>
              <a:t>The majority of the required processes already exist</a:t>
            </a:r>
          </a:p>
          <a:p>
            <a:pPr lvl="1"/>
            <a:r>
              <a:rPr lang="en-GB" dirty="0" smtClean="0"/>
              <a:t>Contained within the </a:t>
            </a:r>
            <a:r>
              <a:rPr lang="en-GB" dirty="0" err="1" smtClean="0"/>
              <a:t>JCSPre</a:t>
            </a:r>
            <a:r>
              <a:rPr lang="en-GB" dirty="0" smtClean="0"/>
              <a:t> packages</a:t>
            </a:r>
          </a:p>
          <a:p>
            <a:pPr lvl="2"/>
            <a:r>
              <a:rPr lang="en-GB" dirty="0" err="1" smtClean="0"/>
              <a:t>lang</a:t>
            </a:r>
            <a:r>
              <a:rPr lang="en-GB" dirty="0" smtClean="0"/>
              <a:t>, </a:t>
            </a:r>
            <a:r>
              <a:rPr lang="en-GB" dirty="0" err="1" smtClean="0"/>
              <a:t>io</a:t>
            </a:r>
            <a:r>
              <a:rPr lang="en-GB" dirty="0" smtClean="0"/>
              <a:t>, </a:t>
            </a:r>
            <a:r>
              <a:rPr lang="en-GB" dirty="0" err="1" smtClean="0"/>
              <a:t>plugnplay</a:t>
            </a:r>
            <a:r>
              <a:rPr lang="en-GB" dirty="0" smtClean="0"/>
              <a:t>, and </a:t>
            </a:r>
            <a:r>
              <a:rPr lang="en-GB" dirty="0" err="1" smtClean="0"/>
              <a:t>rconsole</a:t>
            </a:r>
            <a:endParaRPr lang="en-GB" dirty="0" smtClean="0"/>
          </a:p>
          <a:p>
            <a:pPr lvl="1"/>
            <a:r>
              <a:rPr lang="en-GB" dirty="0" smtClean="0"/>
              <a:t>‘Simply’ a matter of connecting them together </a:t>
            </a:r>
            <a:r>
              <a:rPr lang="en-GB" dirty="0" smtClean="0"/>
              <a:t>with channels</a:t>
            </a:r>
            <a:endParaRPr lang="en-GB" dirty="0" smtClean="0"/>
          </a:p>
          <a:p>
            <a:r>
              <a:rPr lang="en-GB" dirty="0" smtClean="0"/>
              <a:t>Implementer designed control </a:t>
            </a:r>
            <a:r>
              <a:rPr lang="en-GB" dirty="0" smtClean="0"/>
              <a:t>process</a:t>
            </a:r>
            <a:endParaRPr lang="en-GB" dirty="0" smtClean="0"/>
          </a:p>
          <a:p>
            <a:r>
              <a:rPr lang="en-GB" dirty="0" smtClean="0"/>
              <a:t>Systems can be developed totally within an Eclipse environment</a:t>
            </a:r>
          </a:p>
          <a:p>
            <a:pPr lvl="1"/>
            <a:r>
              <a:rPr lang="en-GB" dirty="0" smtClean="0"/>
              <a:t>The code can also be uploaded into the LEGO NXT from within the Eclipse environment.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User Interface Steerable Robot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1709756"/>
          </a:xfrm>
        </p:spPr>
        <p:txBody>
          <a:bodyPr/>
          <a:lstStyle/>
          <a:p>
            <a:r>
              <a:rPr lang="en-GB" dirty="0" smtClean="0"/>
              <a:t>PC or PDA based user interface sends motor movement data to robot using Bluetooth.</a:t>
            </a:r>
          </a:p>
          <a:p>
            <a:pPr lvl="1"/>
            <a:r>
              <a:rPr lang="en-GB" dirty="0" smtClean="0"/>
              <a:t>Data comprises pairs of  speeds for left and right motors</a:t>
            </a:r>
          </a:p>
          <a:p>
            <a:pPr lvl="1"/>
            <a:r>
              <a:rPr lang="en-GB" dirty="0" smtClean="0"/>
              <a:t>Only the Distribute Data process was written specially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71550" y="3815318"/>
            <a:ext cx="131318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endParaRPr lang="en-GB" dirty="0" smtClean="0"/>
          </a:p>
          <a:p>
            <a:r>
              <a:rPr lang="en-GB" dirty="0" err="1" smtClean="0"/>
              <a:t>BTReceive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994400" y="3206750"/>
            <a:ext cx="19031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Left Active Motor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994400" y="5162550"/>
            <a:ext cx="205703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Right Active Motor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505200" y="3815318"/>
            <a:ext cx="171072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Distribute Data</a:t>
            </a:r>
          </a:p>
          <a:p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215925" y="3576082"/>
            <a:ext cx="778475" cy="2392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284730" y="4183062"/>
            <a:ext cx="122047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215925" y="4738648"/>
            <a:ext cx="778475" cy="4239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Steerable Robot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Robot has two light sensors pointing at ground</a:t>
            </a:r>
          </a:p>
          <a:p>
            <a:r>
              <a:rPr lang="en-GB" dirty="0" smtClean="0"/>
              <a:t>Robot is steered by sensing either a white or black line across its path.</a:t>
            </a:r>
          </a:p>
          <a:p>
            <a:r>
              <a:rPr lang="en-GB" dirty="0" smtClean="0"/>
              <a:t>The sensors align themselves with the line</a:t>
            </a:r>
          </a:p>
          <a:p>
            <a:pPr lvl="1"/>
            <a:r>
              <a:rPr lang="en-GB" dirty="0" smtClean="0"/>
              <a:t>If it is white line it just continues</a:t>
            </a:r>
          </a:p>
          <a:p>
            <a:pPr lvl="1"/>
            <a:r>
              <a:rPr lang="en-GB" dirty="0" smtClean="0"/>
              <a:t>If it is a black line the robot reverses</a:t>
            </a:r>
          </a:p>
          <a:p>
            <a:r>
              <a:rPr lang="en-GB" dirty="0" smtClean="0"/>
              <a:t>Placement of the lines in the path of the robot mean that it can be made to follow a pre-determined route.</a:t>
            </a:r>
          </a:p>
          <a:p>
            <a:r>
              <a:rPr lang="en-GB" dirty="0" smtClean="0"/>
              <a:t>The initialisation of the Robot is carried out using an interface on PC connected by Bluetooth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Steerable Robot Design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771349" y="1150700"/>
            <a:ext cx="13131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BTReceive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282700" y="2940050"/>
            <a:ext cx="657213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Controller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27200" y="5251450"/>
            <a:ext cx="204414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ActiveLightSensor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372100" y="5251450"/>
            <a:ext cx="191590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ActivLightSensor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727200" y="4170918"/>
            <a:ext cx="204414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err="1" smtClean="0"/>
              <a:t>TriThreshold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372101" y="4170918"/>
            <a:ext cx="19159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err="1" smtClean="0"/>
              <a:t>TriThreshold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1603926" y="3739356"/>
            <a:ext cx="86153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2319576" y="3739356"/>
            <a:ext cx="86153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3073638" y="3739356"/>
            <a:ext cx="86153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82700" y="3504168"/>
            <a:ext cx="2287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White    Grey   Black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5139606" y="3739356"/>
            <a:ext cx="86153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5855256" y="3739356"/>
            <a:ext cx="86153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6609318" y="3739356"/>
            <a:ext cx="86153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818380" y="3504168"/>
            <a:ext cx="2287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White    Grey   Black</a:t>
            </a:r>
            <a:endParaRPr lang="en-GB" dirty="0"/>
          </a:p>
        </p:txBody>
      </p:sp>
      <p:cxnSp>
        <p:nvCxnSpPr>
          <p:cNvPr id="21" name="Straight Arrow Connector 20"/>
          <p:cNvCxnSpPr>
            <a:stCxn id="7" idx="0"/>
          </p:cNvCxnSpPr>
          <p:nvPr/>
        </p:nvCxnSpPr>
        <p:spPr>
          <a:xfrm rot="5400000" flipH="1" flipV="1">
            <a:off x="2395400" y="4894125"/>
            <a:ext cx="711200" cy="34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916599" y="4755634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Sensor Output</a:t>
            </a:r>
            <a:endParaRPr lang="en-GB" dirty="0"/>
          </a:p>
        </p:txBody>
      </p:sp>
      <p:cxnSp>
        <p:nvCxnSpPr>
          <p:cNvPr id="25" name="Straight Arrow Connector 24"/>
          <p:cNvCxnSpPr/>
          <p:nvPr/>
        </p:nvCxnSpPr>
        <p:spPr>
          <a:xfrm rot="5400000" flipH="1" flipV="1">
            <a:off x="5929492" y="4894125"/>
            <a:ext cx="711200" cy="34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50691" y="4755634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Sensor Output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1727200" y="2051844"/>
            <a:ext cx="140294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ActiveMotor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2220154" y="2681010"/>
            <a:ext cx="51966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50691" y="2052638"/>
            <a:ext cx="140294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ActiveMotor</a:t>
            </a:r>
            <a:endParaRPr lang="en-GB" dirty="0"/>
          </a:p>
        </p:txBody>
      </p:sp>
      <p:cxnSp>
        <p:nvCxnSpPr>
          <p:cNvPr id="31" name="Straight Arrow Connector 30"/>
          <p:cNvCxnSpPr/>
          <p:nvPr/>
        </p:nvCxnSpPr>
        <p:spPr>
          <a:xfrm rot="5400000" flipH="1" flipV="1">
            <a:off x="5943645" y="2681804"/>
            <a:ext cx="51966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" idx="2"/>
          </p:cNvCxnSpPr>
          <p:nvPr/>
        </p:nvCxnSpPr>
        <p:spPr>
          <a:xfrm rot="16200000" flipH="1">
            <a:off x="3721819" y="2226152"/>
            <a:ext cx="1422400" cy="1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Freeform 37"/>
          <p:cNvSpPr/>
          <p:nvPr/>
        </p:nvSpPr>
        <p:spPr>
          <a:xfrm>
            <a:off x="719528" y="3132944"/>
            <a:ext cx="989351" cy="2308486"/>
          </a:xfrm>
          <a:custGeom>
            <a:avLst/>
            <a:gdLst>
              <a:gd name="connsiteX0" fmla="*/ 554636 w 989351"/>
              <a:gd name="connsiteY0" fmla="*/ 0 h 2308486"/>
              <a:gd name="connsiteX1" fmla="*/ 0 w 989351"/>
              <a:gd name="connsiteY1" fmla="*/ 0 h 2308486"/>
              <a:gd name="connsiteX2" fmla="*/ 0 w 989351"/>
              <a:gd name="connsiteY2" fmla="*/ 2308486 h 2308486"/>
              <a:gd name="connsiteX3" fmla="*/ 989351 w 989351"/>
              <a:gd name="connsiteY3" fmla="*/ 2308486 h 2308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9351" h="2308486">
                <a:moveTo>
                  <a:pt x="554636" y="0"/>
                </a:moveTo>
                <a:lnTo>
                  <a:pt x="0" y="0"/>
                </a:lnTo>
                <a:lnTo>
                  <a:pt x="0" y="2308486"/>
                </a:lnTo>
                <a:lnTo>
                  <a:pt x="989351" y="2308486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Arrow Connector 41"/>
          <p:cNvCxnSpPr>
            <a:endCxn id="7" idx="1"/>
          </p:cNvCxnSpPr>
          <p:nvPr/>
        </p:nvCxnSpPr>
        <p:spPr>
          <a:xfrm flipV="1">
            <a:off x="1104900" y="5436116"/>
            <a:ext cx="622300" cy="5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52706" y="275538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configure</a:t>
            </a:r>
            <a:endParaRPr lang="en-GB" dirty="0"/>
          </a:p>
        </p:txBody>
      </p:sp>
      <p:sp>
        <p:nvSpPr>
          <p:cNvPr id="49" name="Freeform 48"/>
          <p:cNvSpPr/>
          <p:nvPr/>
        </p:nvSpPr>
        <p:spPr>
          <a:xfrm flipH="1">
            <a:off x="7360155" y="3116488"/>
            <a:ext cx="989351" cy="2308486"/>
          </a:xfrm>
          <a:custGeom>
            <a:avLst/>
            <a:gdLst>
              <a:gd name="connsiteX0" fmla="*/ 554636 w 989351"/>
              <a:gd name="connsiteY0" fmla="*/ 0 h 2308486"/>
              <a:gd name="connsiteX1" fmla="*/ 0 w 989351"/>
              <a:gd name="connsiteY1" fmla="*/ 0 h 2308486"/>
              <a:gd name="connsiteX2" fmla="*/ 0 w 989351"/>
              <a:gd name="connsiteY2" fmla="*/ 2308486 h 2308486"/>
              <a:gd name="connsiteX3" fmla="*/ 989351 w 989351"/>
              <a:gd name="connsiteY3" fmla="*/ 2308486 h 2308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9351" h="2308486">
                <a:moveTo>
                  <a:pt x="554636" y="0"/>
                </a:moveTo>
                <a:lnTo>
                  <a:pt x="0" y="0"/>
                </a:lnTo>
                <a:lnTo>
                  <a:pt x="0" y="2308486"/>
                </a:lnTo>
                <a:lnTo>
                  <a:pt x="989351" y="2308486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0" name="Straight Arrow Connector 49"/>
          <p:cNvCxnSpPr/>
          <p:nvPr/>
        </p:nvCxnSpPr>
        <p:spPr>
          <a:xfrm flipH="1" flipV="1">
            <a:off x="7288009" y="5425231"/>
            <a:ext cx="622300" cy="5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 flipH="1">
            <a:off x="7854831" y="257310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configure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Subsumption Architectures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Brooks Subsumption architecture describes a robot control environment whereby the behaviour of a robot can be broken up into layers of increasing complexity.</a:t>
            </a:r>
          </a:p>
          <a:p>
            <a:r>
              <a:rPr lang="en-GB" dirty="0" smtClean="0"/>
              <a:t>Lower levels can have their outputs subsumed by higher levels</a:t>
            </a:r>
          </a:p>
          <a:p>
            <a:r>
              <a:rPr lang="en-GB" dirty="0" smtClean="0"/>
              <a:t>This has been achieved in a subsumption </a:t>
            </a:r>
            <a:r>
              <a:rPr lang="en-GB" dirty="0" smtClean="0"/>
              <a:t>package</a:t>
            </a:r>
          </a:p>
          <a:p>
            <a:pPr lvl="1"/>
            <a:r>
              <a:rPr lang="en-GB" dirty="0" smtClean="0"/>
              <a:t>This does NOT use the subsumption package available in </a:t>
            </a:r>
            <a:r>
              <a:rPr lang="en-GB" dirty="0" err="1" smtClean="0"/>
              <a:t>LeJOS</a:t>
            </a:r>
            <a:r>
              <a:rPr lang="en-GB" dirty="0" smtClean="0"/>
              <a:t>, which is a very partial implementation</a:t>
            </a:r>
            <a:endParaRPr lang="en-GB" dirty="0" smtClean="0"/>
          </a:p>
          <a:p>
            <a:pPr lvl="1"/>
            <a:r>
              <a:rPr lang="en-GB" dirty="0" smtClean="0"/>
              <a:t>Contains a subsumption pattern that can be modified to specific requirements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Light Seeking Robot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1620856"/>
          </a:xfrm>
        </p:spPr>
        <p:txBody>
          <a:bodyPr/>
          <a:lstStyle/>
          <a:p>
            <a:r>
              <a:rPr lang="en-GB" dirty="0" smtClean="0"/>
              <a:t>Light </a:t>
            </a:r>
            <a:r>
              <a:rPr lang="en-GB" dirty="0" err="1" smtClean="0"/>
              <a:t>SeekingRobot</a:t>
            </a:r>
            <a:endParaRPr lang="en-GB" dirty="0" smtClean="0"/>
          </a:p>
          <a:p>
            <a:pPr lvl="1"/>
            <a:r>
              <a:rPr lang="en-GB" dirty="0" smtClean="0"/>
              <a:t>Comprises two cross-coupled Light to Motor (L2M) controllers; due to </a:t>
            </a:r>
            <a:r>
              <a:rPr lang="en-GB" dirty="0" err="1" smtClean="0"/>
              <a:t>Braitenburg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5950" y="4711184"/>
            <a:ext cx="91563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Active</a:t>
            </a:r>
          </a:p>
          <a:p>
            <a:r>
              <a:rPr lang="en-GB" dirty="0" smtClean="0"/>
              <a:t>Light</a:t>
            </a:r>
          </a:p>
          <a:p>
            <a:r>
              <a:rPr lang="en-GB" dirty="0" smtClean="0"/>
              <a:t>Sensor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331407" y="4711184"/>
            <a:ext cx="86433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Black</a:t>
            </a:r>
          </a:p>
          <a:p>
            <a:r>
              <a:rPr lang="en-GB" dirty="0" smtClean="0"/>
              <a:t>Hole</a:t>
            </a:r>
          </a:p>
          <a:p>
            <a:r>
              <a:rPr lang="en-GB" dirty="0" smtClean="0"/>
              <a:t>Switch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995568" y="4988183"/>
            <a:ext cx="7617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AddN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557137" y="4991359"/>
            <a:ext cx="7617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Scale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118706" y="4711184"/>
            <a:ext cx="81304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Active</a:t>
            </a:r>
          </a:p>
          <a:p>
            <a:r>
              <a:rPr lang="en-GB" dirty="0" smtClean="0"/>
              <a:t>Motor</a:t>
            </a:r>
          </a:p>
          <a:p>
            <a:endParaRPr lang="en-GB" dirty="0"/>
          </a:p>
        </p:txBody>
      </p:sp>
      <p:cxnSp>
        <p:nvCxnSpPr>
          <p:cNvPr id="10" name="Straight Arrow Connector 9"/>
          <p:cNvCxnSpPr>
            <a:stCxn id="4" idx="3"/>
            <a:endCxn id="5" idx="1"/>
          </p:cNvCxnSpPr>
          <p:nvPr/>
        </p:nvCxnSpPr>
        <p:spPr>
          <a:xfrm>
            <a:off x="1531585" y="5172849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195746" y="5174437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757315" y="5176025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318884" y="5177613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15950" y="3835916"/>
            <a:ext cx="264687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Light Seeking Controller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15950" y="2406650"/>
            <a:ext cx="91563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Active</a:t>
            </a:r>
          </a:p>
          <a:p>
            <a:r>
              <a:rPr lang="en-GB" dirty="0" smtClean="0"/>
              <a:t>Light</a:t>
            </a:r>
          </a:p>
          <a:p>
            <a:r>
              <a:rPr lang="en-GB" dirty="0" smtClean="0"/>
              <a:t>Sensor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331407" y="2406650"/>
            <a:ext cx="86433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Black</a:t>
            </a:r>
          </a:p>
          <a:p>
            <a:r>
              <a:rPr lang="en-GB" dirty="0" smtClean="0"/>
              <a:t>Hole</a:t>
            </a:r>
          </a:p>
          <a:p>
            <a:r>
              <a:rPr lang="en-GB" dirty="0" smtClean="0"/>
              <a:t>Switch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995568" y="2683649"/>
            <a:ext cx="7617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AddN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5557137" y="2686825"/>
            <a:ext cx="7617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Scale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7118706" y="2406650"/>
            <a:ext cx="81304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Active</a:t>
            </a:r>
          </a:p>
          <a:p>
            <a:r>
              <a:rPr lang="en-GB" dirty="0" smtClean="0"/>
              <a:t>Motor</a:t>
            </a:r>
          </a:p>
          <a:p>
            <a:endParaRPr lang="en-GB" dirty="0"/>
          </a:p>
        </p:txBody>
      </p:sp>
      <p:cxnSp>
        <p:nvCxnSpPr>
          <p:cNvPr id="23" name="Straight Arrow Connector 22"/>
          <p:cNvCxnSpPr>
            <a:stCxn id="18" idx="3"/>
            <a:endCxn id="19" idx="1"/>
          </p:cNvCxnSpPr>
          <p:nvPr/>
        </p:nvCxnSpPr>
        <p:spPr>
          <a:xfrm>
            <a:off x="1531585" y="2868315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195746" y="2869903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757315" y="2871491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318884" y="2873079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V="1">
            <a:off x="820800" y="3582948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V="1">
            <a:off x="2541032" y="3582949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820801" y="4458215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2541030" y="4458215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93700" y="2184400"/>
            <a:ext cx="7907338" cy="1422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4757315" y="314531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L2M</a:t>
            </a:r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393700" y="4461649"/>
            <a:ext cx="7907338" cy="13575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4757315" y="544984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L2M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Adding Obstacle Avoidance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1087456"/>
          </a:xfrm>
        </p:spPr>
        <p:txBody>
          <a:bodyPr/>
          <a:lstStyle/>
          <a:p>
            <a:r>
              <a:rPr lang="en-GB" dirty="0" smtClean="0"/>
              <a:t>The Active Motor behaviour has to be subsumed by a higher level behaviour: Obstacle Avoidance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5950" y="4711184"/>
            <a:ext cx="91563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Active</a:t>
            </a:r>
          </a:p>
          <a:p>
            <a:r>
              <a:rPr lang="en-GB" dirty="0" smtClean="0"/>
              <a:t>Light</a:t>
            </a:r>
          </a:p>
          <a:p>
            <a:r>
              <a:rPr lang="en-GB" dirty="0" smtClean="0"/>
              <a:t>Sensor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331407" y="4711184"/>
            <a:ext cx="86433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Black</a:t>
            </a:r>
          </a:p>
          <a:p>
            <a:r>
              <a:rPr lang="en-GB" dirty="0" smtClean="0"/>
              <a:t>Hole</a:t>
            </a:r>
          </a:p>
          <a:p>
            <a:r>
              <a:rPr lang="en-GB" dirty="0" smtClean="0"/>
              <a:t>Switch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995568" y="4988183"/>
            <a:ext cx="7617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AddN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557137" y="4991359"/>
            <a:ext cx="7617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Scale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118706" y="4711184"/>
            <a:ext cx="153118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Subsumption</a:t>
            </a:r>
          </a:p>
          <a:p>
            <a:r>
              <a:rPr lang="en-GB" dirty="0" smtClean="0"/>
              <a:t>Active</a:t>
            </a:r>
          </a:p>
          <a:p>
            <a:r>
              <a:rPr lang="en-GB" dirty="0" smtClean="0"/>
              <a:t>Motor</a:t>
            </a:r>
            <a:endParaRPr lang="en-GB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>
            <a:off x="1531585" y="5172849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195746" y="5174437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757315" y="5176025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318884" y="5177613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5950" y="3835916"/>
            <a:ext cx="264687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Light Seeking Controller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15950" y="2406650"/>
            <a:ext cx="91563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Active</a:t>
            </a:r>
          </a:p>
          <a:p>
            <a:r>
              <a:rPr lang="en-GB" dirty="0" smtClean="0"/>
              <a:t>Light</a:t>
            </a:r>
          </a:p>
          <a:p>
            <a:r>
              <a:rPr lang="en-GB" dirty="0" smtClean="0"/>
              <a:t>Sensor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2331407" y="2406650"/>
            <a:ext cx="86433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Black</a:t>
            </a:r>
          </a:p>
          <a:p>
            <a:r>
              <a:rPr lang="en-GB" dirty="0" smtClean="0"/>
              <a:t>Hole</a:t>
            </a:r>
          </a:p>
          <a:p>
            <a:r>
              <a:rPr lang="en-GB" dirty="0" smtClean="0"/>
              <a:t>Switch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995568" y="2683649"/>
            <a:ext cx="7617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AddN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557137" y="2686825"/>
            <a:ext cx="7617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Scale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118706" y="2406650"/>
            <a:ext cx="153118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Subsumption</a:t>
            </a:r>
          </a:p>
          <a:p>
            <a:r>
              <a:rPr lang="en-GB" dirty="0" smtClean="0"/>
              <a:t>Active</a:t>
            </a:r>
          </a:p>
          <a:p>
            <a:r>
              <a:rPr lang="en-GB" dirty="0" smtClean="0"/>
              <a:t>Motor</a:t>
            </a:r>
            <a:endParaRPr lang="en-GB" dirty="0"/>
          </a:p>
        </p:txBody>
      </p:sp>
      <p:cxnSp>
        <p:nvCxnSpPr>
          <p:cNvPr id="19" name="Straight Arrow Connector 18"/>
          <p:cNvCxnSpPr>
            <a:stCxn id="14" idx="3"/>
            <a:endCxn id="15" idx="1"/>
          </p:cNvCxnSpPr>
          <p:nvPr/>
        </p:nvCxnSpPr>
        <p:spPr>
          <a:xfrm>
            <a:off x="1531585" y="2868315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195746" y="2869903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57315" y="2871491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318884" y="2873079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V="1">
            <a:off x="820800" y="3582948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V="1">
            <a:off x="2541032" y="3582949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820801" y="4458215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541030" y="4458215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93700" y="2184400"/>
            <a:ext cx="8536018" cy="1422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4757315" y="3145315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L2SM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3700" y="4461649"/>
            <a:ext cx="8536018" cy="13575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757315" y="544984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L2SM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rot="5400000">
            <a:off x="7074933" y="2184399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7074932" y="4458216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Obstacle Avoiding Architecture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1131906"/>
          </a:xfrm>
        </p:spPr>
        <p:txBody>
          <a:bodyPr/>
          <a:lstStyle/>
          <a:p>
            <a:r>
              <a:rPr lang="en-GB" dirty="0" smtClean="0"/>
              <a:t>Ultrasonic Sensor added to detect obstacles and impose an avoidance behaviour: unequal reversing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82600" y="1828800"/>
            <a:ext cx="115929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Ultrasonc</a:t>
            </a:r>
            <a:endParaRPr lang="en-GB" dirty="0" smtClean="0"/>
          </a:p>
          <a:p>
            <a:r>
              <a:rPr lang="en-GB" dirty="0" smtClean="0"/>
              <a:t>Sensor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441714" y="1816784"/>
            <a:ext cx="115929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Obstacle </a:t>
            </a:r>
          </a:p>
          <a:p>
            <a:r>
              <a:rPr lang="en-GB" dirty="0" smtClean="0"/>
              <a:t>Avoider</a:t>
            </a:r>
            <a:endParaRPr lang="en-GB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641892" y="2139950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50233" y="2847717"/>
            <a:ext cx="91563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Active </a:t>
            </a:r>
          </a:p>
          <a:p>
            <a:r>
              <a:rPr lang="en-GB" dirty="0" smtClean="0"/>
              <a:t>Light </a:t>
            </a:r>
          </a:p>
          <a:p>
            <a:r>
              <a:rPr lang="en-GB" dirty="0" smtClean="0"/>
              <a:t>Sensor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865690" y="2847717"/>
            <a:ext cx="1595309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Subsumption </a:t>
            </a:r>
          </a:p>
          <a:p>
            <a:r>
              <a:rPr lang="en-GB" dirty="0" smtClean="0"/>
              <a:t>Active </a:t>
            </a:r>
          </a:p>
          <a:p>
            <a:r>
              <a:rPr lang="en-GB" dirty="0" smtClean="0"/>
              <a:t>Motor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065868" y="3336667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89665" y="4806950"/>
            <a:ext cx="91563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Active </a:t>
            </a:r>
          </a:p>
          <a:p>
            <a:r>
              <a:rPr lang="en-GB" dirty="0" smtClean="0"/>
              <a:t>Light </a:t>
            </a:r>
          </a:p>
          <a:p>
            <a:r>
              <a:rPr lang="en-GB" dirty="0" smtClean="0"/>
              <a:t>Sensor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105122" y="4806950"/>
            <a:ext cx="1595309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Subsumption </a:t>
            </a:r>
          </a:p>
          <a:p>
            <a:r>
              <a:rPr lang="en-GB" dirty="0" smtClean="0"/>
              <a:t>Active </a:t>
            </a:r>
          </a:p>
          <a:p>
            <a:r>
              <a:rPr lang="en-GB" dirty="0" smtClean="0"/>
              <a:t>Motor</a:t>
            </a:r>
            <a:endParaRPr lang="en-GB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305300" y="5295900"/>
            <a:ext cx="7998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5200848" y="4553981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904920" y="2663050"/>
            <a:ext cx="3908286" cy="12104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078295" y="2663051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L2SM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3150979" y="4625717"/>
            <a:ext cx="3908286" cy="12035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4305022" y="467016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L2SM</a:t>
            </a:r>
            <a:endParaRPr lang="en-GB" dirty="0"/>
          </a:p>
        </p:txBody>
      </p:sp>
      <p:cxnSp>
        <p:nvCxnSpPr>
          <p:cNvPr id="20" name="Elbow Connector 19"/>
          <p:cNvCxnSpPr/>
          <p:nvPr/>
        </p:nvCxnSpPr>
        <p:spPr>
          <a:xfrm>
            <a:off x="3594100" y="2317750"/>
            <a:ext cx="711200" cy="311150"/>
          </a:xfrm>
          <a:prstGeom prst="bentConnector3">
            <a:avLst>
              <a:gd name="adj1" fmla="val 98478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Elbow Connector 24"/>
          <p:cNvCxnSpPr/>
          <p:nvPr/>
        </p:nvCxnSpPr>
        <p:spPr>
          <a:xfrm>
            <a:off x="3594100" y="1962150"/>
            <a:ext cx="2622550" cy="2355850"/>
          </a:xfrm>
          <a:prstGeom prst="bentConnector3">
            <a:avLst>
              <a:gd name="adj1" fmla="val 99098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16150" y="4140200"/>
            <a:ext cx="264687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Light Seeking Controller</a:t>
            </a:r>
            <a:endParaRPr lang="en-GB" dirty="0"/>
          </a:p>
        </p:txBody>
      </p:sp>
      <p:cxnSp>
        <p:nvCxnSpPr>
          <p:cNvPr id="32" name="Straight Connector 31"/>
          <p:cNvCxnSpPr/>
          <p:nvPr/>
        </p:nvCxnSpPr>
        <p:spPr>
          <a:xfrm rot="10800000">
            <a:off x="5461000" y="4318000"/>
            <a:ext cx="75565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7" idx="2"/>
          </p:cNvCxnSpPr>
          <p:nvPr/>
        </p:nvCxnSpPr>
        <p:spPr>
          <a:xfrm rot="16200000" flipV="1">
            <a:off x="2423476" y="3955623"/>
            <a:ext cx="369153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1" idx="0"/>
          </p:cNvCxnSpPr>
          <p:nvPr/>
        </p:nvCxnSpPr>
        <p:spPr>
          <a:xfrm rot="5400000">
            <a:off x="3698775" y="4658242"/>
            <a:ext cx="29741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4050394" y="2570718"/>
            <a:ext cx="5059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Subsumption Design Pattern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929718" cy="5087956"/>
          </a:xfrm>
        </p:spPr>
        <p:txBody>
          <a:bodyPr/>
          <a:lstStyle/>
          <a:p>
            <a:r>
              <a:rPr lang="en-GB" dirty="0" smtClean="0"/>
              <a:t>The Subsumption Process architecture is provided as a design pattern that has to be specialised to each specific application</a:t>
            </a:r>
          </a:p>
          <a:p>
            <a:r>
              <a:rPr lang="en-GB" dirty="0" smtClean="0"/>
              <a:t>Comprising</a:t>
            </a:r>
          </a:p>
          <a:p>
            <a:pPr lvl="1"/>
            <a:r>
              <a:rPr lang="en-GB" dirty="0" smtClean="0"/>
              <a:t>Input Sites with an input and </a:t>
            </a:r>
            <a:r>
              <a:rPr lang="en-GB" dirty="0" smtClean="0"/>
              <a:t>s</a:t>
            </a:r>
            <a:r>
              <a:rPr lang="en-GB" dirty="0" smtClean="0"/>
              <a:t>everal suppressor channels </a:t>
            </a:r>
          </a:p>
          <a:p>
            <a:pPr lvl="1"/>
            <a:r>
              <a:rPr lang="en-GB" dirty="0" smtClean="0"/>
              <a:t>Output Sites with an output and several inhibitor channels</a:t>
            </a:r>
          </a:p>
          <a:p>
            <a:pPr lvl="1"/>
            <a:r>
              <a:rPr lang="en-GB" dirty="0" smtClean="0"/>
              <a:t>An optional Reset Process with reset channels</a:t>
            </a:r>
          </a:p>
          <a:p>
            <a:pPr lvl="1"/>
            <a:r>
              <a:rPr lang="en-GB" dirty="0" smtClean="0"/>
              <a:t>An Inner Process that implements the control aspect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Input and Output Sites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number of Input and Output Sites depends upon the application</a:t>
            </a:r>
            <a:r>
              <a:rPr lang="en-GB" dirty="0" smtClean="0"/>
              <a:t>.</a:t>
            </a:r>
          </a:p>
          <a:p>
            <a:r>
              <a:rPr lang="en-GB" dirty="0" smtClean="0"/>
              <a:t>Each site holds a single data value</a:t>
            </a:r>
            <a:endParaRPr lang="en-GB" dirty="0" smtClean="0"/>
          </a:p>
          <a:p>
            <a:r>
              <a:rPr lang="en-GB" dirty="0" smtClean="0"/>
              <a:t>The Inner Process can access </a:t>
            </a:r>
            <a:r>
              <a:rPr lang="en-GB" dirty="0" smtClean="0"/>
              <a:t>the site data value by means of </a:t>
            </a:r>
            <a:r>
              <a:rPr lang="en-GB" i="1" dirty="0" smtClean="0"/>
              <a:t>read</a:t>
            </a:r>
            <a:r>
              <a:rPr lang="en-GB" dirty="0" smtClean="0"/>
              <a:t> and </a:t>
            </a:r>
            <a:r>
              <a:rPr lang="en-GB" i="1" dirty="0" smtClean="0"/>
              <a:t>write</a:t>
            </a:r>
            <a:r>
              <a:rPr lang="en-GB" dirty="0" smtClean="0"/>
              <a:t> methods.</a:t>
            </a:r>
          </a:p>
          <a:p>
            <a:endParaRPr lang="en-GB" dirty="0" smtClean="0"/>
          </a:p>
          <a:p>
            <a:r>
              <a:rPr lang="en-GB" dirty="0" smtClean="0"/>
              <a:t>The Reset Process is able to return the data values in the Input and Output sites to a predefined value, by using the site data value access methods.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Posed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Does it fit on a LEGO NXT robot</a:t>
            </a:r>
          </a:p>
          <a:p>
            <a:r>
              <a:rPr lang="en-GB" dirty="0" smtClean="0"/>
              <a:t>Which subset of JCSP is </a:t>
            </a:r>
            <a:r>
              <a:rPr lang="en-GB" dirty="0" smtClean="0"/>
              <a:t>required</a:t>
            </a:r>
            <a:endParaRPr lang="en-GB" dirty="0" smtClean="0"/>
          </a:p>
          <a:p>
            <a:r>
              <a:rPr lang="en-GB" dirty="0" smtClean="0"/>
              <a:t>Which </a:t>
            </a:r>
            <a:r>
              <a:rPr lang="en-GB" dirty="0" smtClean="0"/>
              <a:t>Java environments are available</a:t>
            </a:r>
          </a:p>
          <a:p>
            <a:r>
              <a:rPr lang="en-GB" dirty="0" smtClean="0"/>
              <a:t>How </a:t>
            </a:r>
            <a:r>
              <a:rPr lang="en-GB" dirty="0" smtClean="0"/>
              <a:t>many processes can be accommodated</a:t>
            </a:r>
          </a:p>
          <a:p>
            <a:r>
              <a:rPr lang="en-GB" dirty="0" smtClean="0"/>
              <a:t>Can we utilise existing JCSP design patterns</a:t>
            </a:r>
          </a:p>
          <a:p>
            <a:r>
              <a:rPr lang="en-GB" dirty="0" smtClean="0"/>
              <a:t>Can we exploit further capabilities of the LEGO NXT robot, such as Bluetooth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Subsumption Pattern Architecture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98506"/>
          </a:xfrm>
        </p:spPr>
        <p:txBody>
          <a:bodyPr/>
          <a:lstStyle/>
          <a:p>
            <a:pPr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631513" y="2940050"/>
            <a:ext cx="69762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Input</a:t>
            </a:r>
          </a:p>
          <a:p>
            <a:r>
              <a:rPr lang="en-GB" dirty="0" smtClean="0"/>
              <a:t>Site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394450" y="2940050"/>
            <a:ext cx="87716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Output</a:t>
            </a:r>
          </a:p>
          <a:p>
            <a:r>
              <a:rPr lang="en-GB" dirty="0" smtClean="0"/>
              <a:t>Site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860800" y="2940050"/>
            <a:ext cx="101822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Reset</a:t>
            </a:r>
          </a:p>
          <a:p>
            <a:r>
              <a:rPr lang="en-GB" dirty="0" smtClean="0"/>
              <a:t>Process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860800" y="4097466"/>
            <a:ext cx="101822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Inner</a:t>
            </a:r>
          </a:p>
          <a:p>
            <a:r>
              <a:rPr lang="en-GB" dirty="0" smtClean="0"/>
              <a:t>Process</a:t>
            </a:r>
            <a:endParaRPr lang="en-GB" dirty="0"/>
          </a:p>
        </p:txBody>
      </p:sp>
      <p:cxnSp>
        <p:nvCxnSpPr>
          <p:cNvPr id="9" name="Straight Arrow Connector 8"/>
          <p:cNvCxnSpPr>
            <a:endCxn id="4" idx="1"/>
          </p:cNvCxnSpPr>
          <p:nvPr/>
        </p:nvCxnSpPr>
        <p:spPr>
          <a:xfrm>
            <a:off x="571500" y="3251200"/>
            <a:ext cx="1060013" cy="12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1500" y="2940050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input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020283" y="4040080"/>
            <a:ext cx="69762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Input</a:t>
            </a:r>
          </a:p>
          <a:p>
            <a:r>
              <a:rPr lang="en-GB" dirty="0" smtClean="0"/>
              <a:t>Site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97884" y="4350434"/>
            <a:ext cx="1422399" cy="12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1500" y="403928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input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271613" y="3251200"/>
            <a:ext cx="1060013" cy="12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27950" y="288186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output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6095138" y="4097466"/>
            <a:ext cx="87716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Output</a:t>
            </a:r>
          </a:p>
          <a:p>
            <a:r>
              <a:rPr lang="en-GB" dirty="0" smtClean="0"/>
              <a:t>Site</a:t>
            </a:r>
            <a:endParaRPr lang="en-GB" dirty="0"/>
          </a:p>
        </p:txBody>
      </p:sp>
      <p:cxnSp>
        <p:nvCxnSpPr>
          <p:cNvPr id="17" name="Straight Arrow Connector 16"/>
          <p:cNvCxnSpPr>
            <a:stCxn id="16" idx="3"/>
          </p:cNvCxnSpPr>
          <p:nvPr/>
        </p:nvCxnSpPr>
        <p:spPr>
          <a:xfrm>
            <a:off x="6972301" y="4420632"/>
            <a:ext cx="13593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727950" y="4039284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output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256303" y="2628900"/>
            <a:ext cx="6471647" cy="24447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/>
          <p:cNvCxnSpPr/>
          <p:nvPr/>
        </p:nvCxnSpPr>
        <p:spPr>
          <a:xfrm rot="16200000" flipH="1">
            <a:off x="1463894" y="2410043"/>
            <a:ext cx="106001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1448470" y="2959662"/>
            <a:ext cx="21592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631513" y="151150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suppressors</a:t>
            </a:r>
            <a:endParaRPr lang="en-GB" dirty="0"/>
          </a:p>
        </p:txBody>
      </p:sp>
      <p:cxnSp>
        <p:nvCxnSpPr>
          <p:cNvPr id="26" name="Straight Arrow Connector 25"/>
          <p:cNvCxnSpPr/>
          <p:nvPr/>
        </p:nvCxnSpPr>
        <p:spPr>
          <a:xfrm rot="16200000" flipH="1">
            <a:off x="6442295" y="2410042"/>
            <a:ext cx="106001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5137820" y="2996530"/>
            <a:ext cx="21592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83300" y="15621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inhibitors</a:t>
            </a:r>
            <a:endParaRPr lang="en-GB" dirty="0"/>
          </a:p>
        </p:txBody>
      </p:sp>
      <p:cxnSp>
        <p:nvCxnSpPr>
          <p:cNvPr id="31" name="Straight Arrow Connector 30"/>
          <p:cNvCxnSpPr/>
          <p:nvPr/>
        </p:nvCxnSpPr>
        <p:spPr>
          <a:xfrm rot="16200000" flipH="1">
            <a:off x="3641945" y="2403255"/>
            <a:ext cx="106001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4130895" y="2403255"/>
            <a:ext cx="106001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994150" y="1517650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resets</a:t>
            </a:r>
            <a:endParaRPr lang="en-GB" dirty="0"/>
          </a:p>
        </p:txBody>
      </p:sp>
      <p:cxnSp>
        <p:nvCxnSpPr>
          <p:cNvPr id="35" name="Straight Arrow Connector 34"/>
          <p:cNvCxnSpPr>
            <a:stCxn id="4" idx="3"/>
          </p:cNvCxnSpPr>
          <p:nvPr/>
        </p:nvCxnSpPr>
        <p:spPr>
          <a:xfrm>
            <a:off x="2329140" y="3263216"/>
            <a:ext cx="1531660" cy="96588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7" idx="1"/>
          </p:cNvCxnSpPr>
          <p:nvPr/>
        </p:nvCxnSpPr>
        <p:spPr>
          <a:xfrm flipV="1">
            <a:off x="2717910" y="4420632"/>
            <a:ext cx="1142890" cy="1588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851009" y="5518150"/>
            <a:ext cx="1142890" cy="1588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16" idx="1"/>
          </p:cNvCxnSpPr>
          <p:nvPr/>
        </p:nvCxnSpPr>
        <p:spPr>
          <a:xfrm>
            <a:off x="4879027" y="4408616"/>
            <a:ext cx="1216111" cy="12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4867189" y="3309382"/>
            <a:ext cx="1527261" cy="9077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031427" y="5506134"/>
            <a:ext cx="1216111" cy="12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082918" y="5335072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</a:t>
            </a:r>
            <a:r>
              <a:rPr lang="en-GB" dirty="0" smtClean="0"/>
              <a:t>ead method call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6394450" y="5335072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</a:t>
            </a:r>
            <a:r>
              <a:rPr lang="en-GB" dirty="0" smtClean="0"/>
              <a:t>rite method call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implementation of JCSP on a LEGO NXT has been achieved</a:t>
            </a:r>
          </a:p>
          <a:p>
            <a:r>
              <a:rPr lang="en-GB" dirty="0" smtClean="0"/>
              <a:t>Sufficient processes can be utilised to enable the construction of relatively complex control systems</a:t>
            </a:r>
          </a:p>
          <a:p>
            <a:r>
              <a:rPr lang="en-GB" dirty="0" smtClean="0"/>
              <a:t>It could (will) provide a vibrant way of teaching Communicating Process Architecture concepts to students</a:t>
            </a:r>
          </a:p>
          <a:p>
            <a:r>
              <a:rPr lang="en-GB" dirty="0" smtClean="0"/>
              <a:t>It is fully integrated into the Eclipse IDE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The use of Java makes it more accessible to more people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Produce a publicly </a:t>
            </a:r>
            <a:r>
              <a:rPr lang="en-GB" dirty="0" smtClean="0"/>
              <a:t>available</a:t>
            </a:r>
            <a:r>
              <a:rPr lang="en-GB" dirty="0" smtClean="0"/>
              <a:t> library</a:t>
            </a:r>
          </a:p>
          <a:p>
            <a:r>
              <a:rPr lang="en-GB" dirty="0" smtClean="0"/>
              <a:t>Develop the teaching notes</a:t>
            </a:r>
          </a:p>
          <a:p>
            <a:r>
              <a:rPr lang="en-GB" dirty="0" smtClean="0"/>
              <a:t>Implement a networking capability based upon Bluetooth so that several robots can communicate through a Bluetooth Server with each other</a:t>
            </a:r>
          </a:p>
          <a:p>
            <a:pPr lvl="1"/>
            <a:r>
              <a:rPr lang="en-GB" dirty="0" smtClean="0"/>
              <a:t>Using Kevin </a:t>
            </a:r>
            <a:r>
              <a:rPr lang="en-GB" dirty="0" err="1" smtClean="0"/>
              <a:t>Chalmer’s</a:t>
            </a:r>
            <a:r>
              <a:rPr lang="en-GB" dirty="0" smtClean="0"/>
              <a:t> lightweight network protocol</a:t>
            </a:r>
          </a:p>
          <a:p>
            <a:r>
              <a:rPr lang="en-GB" dirty="0" smtClean="0"/>
              <a:t>Implement a graphical design tool for the Eclipse environment that allows graphical system design</a:t>
            </a:r>
          </a:p>
          <a:p>
            <a:r>
              <a:rPr lang="en-GB" dirty="0" smtClean="0"/>
              <a:t>Determine the limit to control system complexity under </a:t>
            </a:r>
            <a:r>
              <a:rPr lang="en-GB" smtClean="0"/>
              <a:t>more complex operating </a:t>
            </a:r>
            <a:r>
              <a:rPr lang="en-GB" dirty="0" smtClean="0"/>
              <a:t>conditions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Java Environment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Obvious one is </a:t>
            </a:r>
            <a:r>
              <a:rPr lang="en-GB" dirty="0" err="1" smtClean="0"/>
              <a:t>LeJOS</a:t>
            </a:r>
            <a:endParaRPr lang="en-GB" dirty="0" smtClean="0"/>
          </a:p>
          <a:p>
            <a:pPr lvl="1"/>
            <a:r>
              <a:rPr lang="en-GB" dirty="0" smtClean="0"/>
              <a:t>Already contains LEGO NXT abstractions</a:t>
            </a:r>
          </a:p>
          <a:p>
            <a:pPr lvl="1"/>
            <a:r>
              <a:rPr lang="en-GB" dirty="0" smtClean="0"/>
              <a:t>Appears to be small</a:t>
            </a:r>
          </a:p>
          <a:p>
            <a:pPr lvl="1"/>
            <a:r>
              <a:rPr lang="en-GB" dirty="0" smtClean="0"/>
              <a:t>Already contains a threading model used by JCSP</a:t>
            </a:r>
          </a:p>
          <a:p>
            <a:pPr lvl="1"/>
            <a:r>
              <a:rPr lang="en-GB" dirty="0" smtClean="0"/>
              <a:t>Takes account of the processors used in LEGO NXT</a:t>
            </a:r>
          </a:p>
          <a:p>
            <a:pPr lvl="1"/>
            <a:r>
              <a:rPr lang="en-GB" dirty="0" smtClean="0"/>
              <a:t>Still being developed</a:t>
            </a:r>
          </a:p>
          <a:p>
            <a:r>
              <a:rPr lang="en-GB" dirty="0" smtClean="0"/>
              <a:t>Other JVMs</a:t>
            </a:r>
          </a:p>
          <a:p>
            <a:pPr lvl="1"/>
            <a:r>
              <a:rPr lang="en-GB" dirty="0" smtClean="0"/>
              <a:t>IBM J9 and </a:t>
            </a:r>
            <a:r>
              <a:rPr lang="en-GB" dirty="0" err="1" smtClean="0"/>
              <a:t>NSIcom</a:t>
            </a:r>
            <a:r>
              <a:rPr lang="en-GB" dirty="0" smtClean="0"/>
              <a:t> </a:t>
            </a:r>
            <a:r>
              <a:rPr lang="en-GB" dirty="0" err="1" smtClean="0"/>
              <a:t>CrE</a:t>
            </a:r>
            <a:r>
              <a:rPr lang="en-GB" dirty="0" smtClean="0"/>
              <a:t>-ME</a:t>
            </a:r>
          </a:p>
          <a:p>
            <a:pPr lvl="2"/>
            <a:r>
              <a:rPr lang="en-GB" dirty="0" smtClean="0"/>
              <a:t>Designed for embedded CDC market</a:t>
            </a:r>
          </a:p>
          <a:p>
            <a:pPr lvl="2"/>
            <a:r>
              <a:rPr lang="en-GB" dirty="0" smtClean="0"/>
              <a:t>Designed for Windows CE </a:t>
            </a:r>
          </a:p>
          <a:p>
            <a:pPr lvl="2"/>
            <a:r>
              <a:rPr lang="en-GB" dirty="0" smtClean="0"/>
              <a:t>Not available for LEGO NXT processor combination.</a:t>
            </a:r>
          </a:p>
          <a:p>
            <a:pPr lvl="2"/>
            <a:r>
              <a:rPr lang="en-GB" dirty="0" smtClean="0"/>
              <a:t>Fully functional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Choosing JCSP Package Subset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org.jcsp.lang</a:t>
            </a:r>
            <a:endParaRPr lang="en-GB" dirty="0" smtClean="0"/>
          </a:p>
          <a:p>
            <a:pPr lvl="1"/>
            <a:r>
              <a:rPr lang="en-GB" dirty="0" smtClean="0"/>
              <a:t>Provides the fundamental CSP capabilities</a:t>
            </a:r>
          </a:p>
          <a:p>
            <a:r>
              <a:rPr lang="en-GB" dirty="0" err="1" smtClean="0"/>
              <a:t>org.jcsp.util</a:t>
            </a:r>
            <a:endParaRPr lang="en-GB" dirty="0" smtClean="0"/>
          </a:p>
          <a:p>
            <a:pPr lvl="1"/>
            <a:r>
              <a:rPr lang="en-GB" dirty="0" smtClean="0"/>
              <a:t>Provides channel buffering capability</a:t>
            </a:r>
          </a:p>
          <a:p>
            <a:r>
              <a:rPr lang="en-GB" dirty="0" err="1" smtClean="0"/>
              <a:t>org.jcsp.awt</a:t>
            </a:r>
            <a:endParaRPr lang="en-GB" dirty="0" smtClean="0"/>
          </a:p>
          <a:p>
            <a:pPr lvl="1"/>
            <a:r>
              <a:rPr lang="en-GB" dirty="0" smtClean="0"/>
              <a:t>Provides a ‘parallel’ AWT capability</a:t>
            </a:r>
          </a:p>
          <a:p>
            <a:pPr lvl="1"/>
            <a:r>
              <a:rPr lang="en-GB" dirty="0" smtClean="0"/>
              <a:t>Not required on LEGO NXT</a:t>
            </a:r>
          </a:p>
          <a:p>
            <a:r>
              <a:rPr lang="en-GB" dirty="0" smtClean="0"/>
              <a:t>org.jcsp.net</a:t>
            </a:r>
          </a:p>
          <a:p>
            <a:pPr lvl="1"/>
            <a:r>
              <a:rPr lang="en-GB" dirty="0" smtClean="0"/>
              <a:t>Provides the network capability</a:t>
            </a:r>
          </a:p>
          <a:p>
            <a:pPr lvl="1"/>
            <a:r>
              <a:rPr lang="en-GB" dirty="0" smtClean="0"/>
              <a:t>Not required </a:t>
            </a:r>
            <a:r>
              <a:rPr lang="en-GB" dirty="0" smtClean="0"/>
              <a:t>(yet) on </a:t>
            </a:r>
            <a:r>
              <a:rPr lang="en-GB" dirty="0" smtClean="0"/>
              <a:t>LEGO NXT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LeJOS</a:t>
            </a:r>
            <a:r>
              <a:rPr lang="en-GB" dirty="0" smtClean="0"/>
              <a:t> JVM Capabilities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LeJOS</a:t>
            </a:r>
            <a:r>
              <a:rPr lang="en-GB" dirty="0" smtClean="0"/>
              <a:t> JVM is </a:t>
            </a:r>
            <a:r>
              <a:rPr lang="en-GB" b="1" dirty="0" smtClean="0"/>
              <a:t>not</a:t>
            </a:r>
            <a:r>
              <a:rPr lang="en-GB" dirty="0" smtClean="0"/>
              <a:t> a full Java implementation</a:t>
            </a:r>
          </a:p>
          <a:p>
            <a:pPr lvl="1"/>
            <a:r>
              <a:rPr lang="en-GB" dirty="0" smtClean="0"/>
              <a:t>Limited garbage collection</a:t>
            </a:r>
          </a:p>
          <a:p>
            <a:pPr lvl="1"/>
            <a:r>
              <a:rPr lang="en-GB" dirty="0" smtClean="0"/>
              <a:t>Variables of type long cannot be manipulated</a:t>
            </a:r>
          </a:p>
          <a:p>
            <a:pPr lvl="1"/>
            <a:r>
              <a:rPr lang="en-GB" dirty="0" smtClean="0"/>
              <a:t>The class </a:t>
            </a:r>
            <a:r>
              <a:rPr lang="en-GB" dirty="0" err="1" smtClean="0"/>
              <a:t>Class</a:t>
            </a:r>
            <a:r>
              <a:rPr lang="en-GB" dirty="0" smtClean="0"/>
              <a:t> is not implemented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 smtClean="0"/>
              <a:t>LeJOS</a:t>
            </a:r>
            <a:r>
              <a:rPr lang="en-GB" dirty="0" smtClean="0"/>
              <a:t> API is missing many classes considered fundamental to the core Java API.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 smtClean="0"/>
              <a:t>LeJOS</a:t>
            </a:r>
            <a:r>
              <a:rPr lang="en-GB" dirty="0" smtClean="0"/>
              <a:t> classes are closer to the CLDC Java specification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Included JCSP Fundamentals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Required system structuring features</a:t>
            </a:r>
          </a:p>
          <a:p>
            <a:pPr lvl="1"/>
            <a:r>
              <a:rPr lang="en-GB" dirty="0" err="1" smtClean="0"/>
              <a:t>CSProcess</a:t>
            </a:r>
            <a:r>
              <a:rPr lang="en-GB" dirty="0" smtClean="0"/>
              <a:t>, </a:t>
            </a:r>
          </a:p>
          <a:p>
            <a:pPr lvl="1"/>
            <a:r>
              <a:rPr lang="en-GB" dirty="0" smtClean="0"/>
              <a:t>Alternative (requires Barrier and Guard), </a:t>
            </a:r>
          </a:p>
          <a:p>
            <a:pPr lvl="1"/>
            <a:r>
              <a:rPr lang="en-GB" dirty="0" smtClean="0"/>
              <a:t>Parallel (requires </a:t>
            </a:r>
            <a:r>
              <a:rPr lang="en-GB" dirty="0" err="1" smtClean="0"/>
              <a:t>ParThread</a:t>
            </a:r>
            <a:r>
              <a:rPr lang="en-GB" dirty="0" smtClean="0"/>
              <a:t>), </a:t>
            </a:r>
          </a:p>
          <a:p>
            <a:pPr lvl="1"/>
            <a:r>
              <a:rPr lang="en-GB" dirty="0" err="1" smtClean="0"/>
              <a:t>CSTimer</a:t>
            </a:r>
            <a:r>
              <a:rPr lang="en-GB" dirty="0" smtClean="0"/>
              <a:t>,</a:t>
            </a:r>
          </a:p>
          <a:p>
            <a:pPr lvl="1"/>
            <a:r>
              <a:rPr lang="en-GB" dirty="0" smtClean="0"/>
              <a:t>Skip</a:t>
            </a:r>
          </a:p>
          <a:p>
            <a:r>
              <a:rPr lang="en-GB" dirty="0" smtClean="0"/>
              <a:t>Communication (Object and </a:t>
            </a:r>
            <a:r>
              <a:rPr lang="en-GB" dirty="0" err="1" smtClean="0"/>
              <a:t>int</a:t>
            </a:r>
            <a:r>
              <a:rPr lang="en-GB" dirty="0" smtClean="0"/>
              <a:t> versions of each)</a:t>
            </a:r>
          </a:p>
          <a:p>
            <a:pPr lvl="1"/>
            <a:r>
              <a:rPr lang="en-GB" dirty="0" smtClean="0"/>
              <a:t>One2One Channel  and One2One </a:t>
            </a:r>
            <a:r>
              <a:rPr lang="en-GB" dirty="0" err="1" smtClean="0"/>
              <a:t>ChannelImpl</a:t>
            </a:r>
            <a:endParaRPr lang="en-GB" dirty="0" smtClean="0"/>
          </a:p>
          <a:p>
            <a:pPr lvl="1"/>
            <a:r>
              <a:rPr lang="en-GB" dirty="0" err="1" smtClean="0"/>
              <a:t>ChannelInput</a:t>
            </a:r>
            <a:r>
              <a:rPr lang="en-GB" dirty="0" smtClean="0"/>
              <a:t> and </a:t>
            </a:r>
            <a:r>
              <a:rPr lang="en-GB" dirty="0" err="1" smtClean="0"/>
              <a:t>ChannelOutput</a:t>
            </a:r>
            <a:endParaRPr lang="en-GB" dirty="0" smtClean="0"/>
          </a:p>
          <a:p>
            <a:pPr lvl="1"/>
            <a:r>
              <a:rPr lang="en-GB" dirty="0" err="1" smtClean="0"/>
              <a:t>AltingChannelInput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The Any, Call and Connection versions </a:t>
            </a:r>
            <a:r>
              <a:rPr lang="en-GB" b="1" dirty="0" smtClean="0"/>
              <a:t>not</a:t>
            </a:r>
            <a:r>
              <a:rPr lang="en-GB" dirty="0" smtClean="0"/>
              <a:t> included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LeJOS</a:t>
            </a:r>
            <a:r>
              <a:rPr lang="en-GB" dirty="0" smtClean="0"/>
              <a:t> Abstractions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Sensors (two types)</a:t>
            </a:r>
          </a:p>
          <a:p>
            <a:pPr lvl="1"/>
            <a:r>
              <a:rPr lang="en-GB" dirty="0" smtClean="0"/>
              <a:t>A-D sensors (based on previous RCX robot)</a:t>
            </a:r>
          </a:p>
          <a:p>
            <a:pPr lvl="1"/>
            <a:r>
              <a:rPr lang="en-GB" dirty="0" smtClean="0"/>
              <a:t>I2C sensors ( newer , more esoteric sensors)</a:t>
            </a:r>
          </a:p>
          <a:p>
            <a:r>
              <a:rPr lang="en-GB" dirty="0" smtClean="0"/>
              <a:t>Motors</a:t>
            </a:r>
          </a:p>
          <a:p>
            <a:pPr lvl="1"/>
            <a:r>
              <a:rPr lang="en-GB" dirty="0" smtClean="0"/>
              <a:t>Movement (angular and power)</a:t>
            </a:r>
          </a:p>
          <a:p>
            <a:pPr lvl="1"/>
            <a:r>
              <a:rPr lang="en-GB" dirty="0" smtClean="0"/>
              <a:t>Tachometer input interface</a:t>
            </a:r>
          </a:p>
          <a:p>
            <a:r>
              <a:rPr lang="en-GB" dirty="0" smtClean="0"/>
              <a:t>Communications and Other devices</a:t>
            </a:r>
          </a:p>
          <a:p>
            <a:pPr lvl="1"/>
            <a:r>
              <a:rPr lang="en-GB" dirty="0" smtClean="0"/>
              <a:t>Bluetooth</a:t>
            </a:r>
          </a:p>
          <a:p>
            <a:pPr lvl="1"/>
            <a:r>
              <a:rPr lang="en-GB" dirty="0" smtClean="0"/>
              <a:t>GPS</a:t>
            </a:r>
          </a:p>
          <a:p>
            <a:pPr lvl="1"/>
            <a:r>
              <a:rPr lang="en-GB" dirty="0" smtClean="0"/>
              <a:t>Keyboards</a:t>
            </a:r>
          </a:p>
          <a:p>
            <a:pPr lvl="1"/>
            <a:r>
              <a:rPr lang="en-GB" dirty="0" smtClean="0"/>
              <a:t>Interaction with ‘host’ PC (for debugging)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Sensor Process Architecture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1928826"/>
          </a:xfrm>
        </p:spPr>
        <p:txBody>
          <a:bodyPr/>
          <a:lstStyle/>
          <a:p>
            <a:r>
              <a:rPr lang="en-GB" dirty="0" smtClean="0"/>
              <a:t>Each sensor type is implemented with a channel interface, hiding the underlying </a:t>
            </a:r>
            <a:r>
              <a:rPr lang="en-GB" dirty="0" err="1" smtClean="0"/>
              <a:t>LeJOS</a:t>
            </a:r>
            <a:r>
              <a:rPr lang="en-GB" dirty="0" smtClean="0"/>
              <a:t> abstraction</a:t>
            </a:r>
          </a:p>
          <a:p>
            <a:r>
              <a:rPr lang="en-GB" dirty="0" smtClean="0"/>
              <a:t>The associated event listener is contained within the sensor process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500298" y="4214818"/>
            <a:ext cx="2000264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>
            <a:stCxn id="4" idx="3"/>
            <a:endCxn id="9" idx="1"/>
          </p:cNvCxnSpPr>
          <p:nvPr/>
        </p:nvCxnSpPr>
        <p:spPr>
          <a:xfrm>
            <a:off x="4500562" y="4822041"/>
            <a:ext cx="1500198" cy="60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00760" y="464344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Output Channel</a:t>
            </a:r>
            <a:endParaRPr lang="en-GB" dirty="0"/>
          </a:p>
        </p:txBody>
      </p:sp>
      <p:cxnSp>
        <p:nvCxnSpPr>
          <p:cNvPr id="11" name="Straight Arrow Connector 10"/>
          <p:cNvCxnSpPr>
            <a:endCxn id="4" idx="0"/>
          </p:cNvCxnSpPr>
          <p:nvPr/>
        </p:nvCxnSpPr>
        <p:spPr>
          <a:xfrm rot="5400000">
            <a:off x="3178959" y="3893347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5984" y="3143248"/>
            <a:ext cx="2480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Configuration Channel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71802" y="4643446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Sensor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1717</Words>
  <Application>Microsoft Office PowerPoint</Application>
  <PresentationFormat>On-screen Show (4:3)</PresentationFormat>
  <Paragraphs>335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1_Default Design</vt:lpstr>
      <vt:lpstr>JCSPre: The Robot Edition To Control LEGO NXT Robots </vt:lpstr>
      <vt:lpstr>Motivation</vt:lpstr>
      <vt:lpstr>Questions Posed</vt:lpstr>
      <vt:lpstr>Java Environment</vt:lpstr>
      <vt:lpstr>Choosing JCSP Package Subset</vt:lpstr>
      <vt:lpstr>LeJOS JVM Capabilities</vt:lpstr>
      <vt:lpstr>Included JCSP Fundamentals</vt:lpstr>
      <vt:lpstr>LeJOS Abstractions</vt:lpstr>
      <vt:lpstr>Sensor Process Architecture</vt:lpstr>
      <vt:lpstr>Motor Process Architecture </vt:lpstr>
      <vt:lpstr>Architectural Framework</vt:lpstr>
      <vt:lpstr>Active Sensors</vt:lpstr>
      <vt:lpstr>The JCSPre packages</vt:lpstr>
      <vt:lpstr>Threshold Filters</vt:lpstr>
      <vt:lpstr>Feasibility Testing (LeJOS)</vt:lpstr>
      <vt:lpstr>Feasibility Testing (JCSPre)</vt:lpstr>
      <vt:lpstr>Feasibility Testing Implications</vt:lpstr>
      <vt:lpstr>Bluetooth Communication (NXT)</vt:lpstr>
      <vt:lpstr>Bluetooth Communication (PC)</vt:lpstr>
      <vt:lpstr>Designing Robot Controllers with JCSPre</vt:lpstr>
      <vt:lpstr>User Interface Steerable Robot</vt:lpstr>
      <vt:lpstr>Steerable Robot</vt:lpstr>
      <vt:lpstr>Steerable Robot Design</vt:lpstr>
      <vt:lpstr>Subsumption Architectures</vt:lpstr>
      <vt:lpstr>Light Seeking Robot</vt:lpstr>
      <vt:lpstr>Adding Obstacle Avoidance</vt:lpstr>
      <vt:lpstr>Obstacle Avoiding Architecture</vt:lpstr>
      <vt:lpstr>Subsumption Design Pattern</vt:lpstr>
      <vt:lpstr>Input and Output Sites</vt:lpstr>
      <vt:lpstr>Subsumption Pattern Architecture</vt:lpstr>
      <vt:lpstr>Conclusions</vt:lpstr>
      <vt:lpstr>Future Work</vt:lpstr>
    </vt:vector>
  </TitlesOfParts>
  <Company>Napier University Edinburgh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JCSPre: The Robot Edition To Control LEGO NXT Robots </dc:title>
  <dc:creator>cs10</dc:creator>
  <cp:lastModifiedBy>cs10</cp:lastModifiedBy>
  <cp:revision>56</cp:revision>
  <dcterms:created xsi:type="dcterms:W3CDTF">2008-09-01T09:02:31Z</dcterms:created>
  <dcterms:modified xsi:type="dcterms:W3CDTF">2008-09-02T11:15:56Z</dcterms:modified>
</cp:coreProperties>
</file>