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62" r:id="rId3"/>
    <p:sldId id="261" r:id="rId4"/>
    <p:sldId id="263" r:id="rId5"/>
    <p:sldId id="257" r:id="rId6"/>
    <p:sldId id="271" r:id="rId7"/>
    <p:sldId id="264" r:id="rId8"/>
    <p:sldId id="267" r:id="rId9"/>
    <p:sldId id="268" r:id="rId10"/>
    <p:sldId id="260" r:id="rId11"/>
    <p:sldId id="269" r:id="rId12"/>
    <p:sldId id="270" r:id="rId13"/>
    <p:sldId id="273" r:id="rId14"/>
    <p:sldId id="274" r:id="rId15"/>
  </p:sldIdLst>
  <p:sldSz cx="12192000" cy="6858000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594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1DA5C-0825-45C0-A59E-70AFCF0290A2}" type="datetimeFigureOut">
              <a:rPr lang="zh-CN" altLang="en-US" smtClean="0"/>
              <a:t>2015/9/3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F758D-7E5D-496D-8C59-4449E4F239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8810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F758D-7E5D-496D-8C59-4449E4F23957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0586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F758D-7E5D-496D-8C59-4449E4F23957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5627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6F16-769A-5942-ABE0-5F8122AA45A4}" type="datetimeFigureOut">
              <a:rPr kumimoji="1" lang="zh-CN" altLang="en-US" smtClean="0"/>
              <a:t>2015/9/3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5CBD-CBBD-6144-8B48-AE09AA01C0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6754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6F16-769A-5942-ABE0-5F8122AA45A4}" type="datetimeFigureOut">
              <a:rPr kumimoji="1" lang="zh-CN" altLang="en-US" smtClean="0"/>
              <a:t>2015/9/3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5CBD-CBBD-6144-8B48-AE09AA01C0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17607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6F16-769A-5942-ABE0-5F8122AA45A4}" type="datetimeFigureOut">
              <a:rPr kumimoji="1" lang="zh-CN" altLang="en-US" smtClean="0"/>
              <a:t>2015/9/3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5CBD-CBBD-6144-8B48-AE09AA01C0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92438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6F16-769A-5942-ABE0-5F8122AA45A4}" type="datetimeFigureOut">
              <a:rPr kumimoji="1" lang="zh-CN" altLang="en-US" smtClean="0"/>
              <a:t>2015/9/3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5CBD-CBBD-6144-8B48-AE09AA01C0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63387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6F16-769A-5942-ABE0-5F8122AA45A4}" type="datetimeFigureOut">
              <a:rPr kumimoji="1" lang="zh-CN" altLang="en-US" smtClean="0"/>
              <a:t>2015/9/3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5CBD-CBBD-6144-8B48-AE09AA01C0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7006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6F16-769A-5942-ABE0-5F8122AA45A4}" type="datetimeFigureOut">
              <a:rPr kumimoji="1" lang="zh-CN" altLang="en-US" smtClean="0"/>
              <a:t>2015/9/3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5CBD-CBBD-6144-8B48-AE09AA01C0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44500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6F16-769A-5942-ABE0-5F8122AA45A4}" type="datetimeFigureOut">
              <a:rPr kumimoji="1" lang="zh-CN" altLang="en-US" smtClean="0"/>
              <a:t>2015/9/3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5CBD-CBBD-6144-8B48-AE09AA01C0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93967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6F16-769A-5942-ABE0-5F8122AA45A4}" type="datetimeFigureOut">
              <a:rPr kumimoji="1" lang="zh-CN" altLang="en-US" smtClean="0"/>
              <a:t>2015/9/3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5CBD-CBBD-6144-8B48-AE09AA01C0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40488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6F16-769A-5942-ABE0-5F8122AA45A4}" type="datetimeFigureOut">
              <a:rPr kumimoji="1" lang="zh-CN" altLang="en-US" smtClean="0"/>
              <a:t>2015/9/3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5CBD-CBBD-6144-8B48-AE09AA01C0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19359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6F16-769A-5942-ABE0-5F8122AA45A4}" type="datetimeFigureOut">
              <a:rPr kumimoji="1" lang="zh-CN" altLang="en-US" smtClean="0"/>
              <a:t>2015/9/3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5CBD-CBBD-6144-8B48-AE09AA01C0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46531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6F16-769A-5942-ABE0-5F8122AA45A4}" type="datetimeFigureOut">
              <a:rPr kumimoji="1" lang="zh-CN" altLang="en-US" smtClean="0"/>
              <a:t>2015/9/3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5CBD-CBBD-6144-8B48-AE09AA01C0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26497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76F16-769A-5942-ABE0-5F8122AA45A4}" type="datetimeFigureOut">
              <a:rPr kumimoji="1" lang="zh-CN" altLang="en-US" smtClean="0"/>
              <a:t>2015/9/3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45CBD-CBBD-6144-8B48-AE09AA01C0A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8326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smtClean="0"/>
              <a:t>SCJ and EV3 Robots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Leadership Election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4306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Demonstration 1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The Sequential Architecture with 3 robots</a:t>
            </a:r>
          </a:p>
          <a:p>
            <a:pPr lvl="1"/>
            <a:r>
              <a:rPr lang="en-US" altLang="zh-CN" dirty="0" smtClean="0"/>
              <a:t>Robot Behavior:</a:t>
            </a:r>
          </a:p>
          <a:p>
            <a:pPr lvl="2"/>
            <a:r>
              <a:rPr lang="en-US" altLang="zh-CN" dirty="0" smtClean="0"/>
              <a:t>Step forward if a robot becomes a leader</a:t>
            </a:r>
          </a:p>
          <a:p>
            <a:pPr lvl="2"/>
            <a:r>
              <a:rPr lang="en-US" altLang="zh-CN" dirty="0" smtClean="0"/>
              <a:t>Step backward if a robot becomes a follower or be turned off</a:t>
            </a:r>
          </a:p>
          <a:p>
            <a:pPr lvl="2"/>
            <a:r>
              <a:rPr lang="en-US" altLang="zh-CN" dirty="0" smtClean="0"/>
              <a:t>Do nothing if its state is not changed</a:t>
            </a:r>
          </a:p>
          <a:p>
            <a:pPr lvl="2"/>
            <a:r>
              <a:rPr lang="en-US" altLang="zh-CN" dirty="0" smtClean="0"/>
              <a:t>Shut down (a simulation of turn off) the program if its “Back” button is pressed</a:t>
            </a:r>
          </a:p>
        </p:txBody>
      </p:sp>
    </p:spTree>
    <p:extLst>
      <p:ext uri="{BB962C8B-B14F-4D97-AF65-F5344CB8AC3E}">
        <p14:creationId xmlns:p14="http://schemas.microsoft.com/office/powerpoint/2010/main" val="414966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ctrTitle"/>
          </p:nvPr>
        </p:nvSpPr>
        <p:spPr>
          <a:xfrm>
            <a:off x="914400" y="1459867"/>
            <a:ext cx="10363200" cy="1470025"/>
          </a:xfrm>
        </p:spPr>
        <p:txBody>
          <a:bodyPr/>
          <a:lstStyle/>
          <a:p>
            <a:r>
              <a:rPr lang="en-US" altLang="zh-CN" dirty="0" smtClean="0"/>
              <a:t>However, the robots looks like zombies in Such </a:t>
            </a:r>
            <a:r>
              <a:rPr lang="en-US" altLang="zh-CN" dirty="0" smtClean="0"/>
              <a:t>movements </a:t>
            </a:r>
            <a:r>
              <a:rPr lang="en-US" altLang="zh-CN" dirty="0" smtClean="0"/>
              <a:t>)-: </a:t>
            </a:r>
            <a:r>
              <a:rPr lang="en-US" altLang="zh-CN" dirty="0" smtClean="0"/>
              <a:t>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2446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EV3 Command and Follow Feature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A EV3 command protocol is introduced</a:t>
            </a:r>
          </a:p>
          <a:p>
            <a:r>
              <a:rPr lang="en-US" altLang="zh-CN" dirty="0" smtClean="0"/>
              <a:t>A command decoder is implemented. </a:t>
            </a:r>
          </a:p>
          <a:p>
            <a:endParaRPr lang="en-US" altLang="zh-CN" dirty="0"/>
          </a:p>
          <a:p>
            <a:r>
              <a:rPr lang="en-US" altLang="zh-CN" dirty="0" smtClean="0"/>
              <a:t>Each robot has a EV3 command decoder</a:t>
            </a:r>
          </a:p>
          <a:p>
            <a:pPr lvl="1"/>
            <a:r>
              <a:rPr lang="en-US" altLang="zh-CN" dirty="0" smtClean="0"/>
              <a:t>The leader will send commands to followers</a:t>
            </a:r>
          </a:p>
          <a:p>
            <a:pPr lvl="1"/>
            <a:r>
              <a:rPr lang="en-US" altLang="zh-CN" dirty="0" smtClean="0"/>
              <a:t>Followers decode the commands and then execute them.</a:t>
            </a:r>
          </a:p>
          <a:p>
            <a:endParaRPr lang="en-US" altLang="zh-CN" dirty="0"/>
          </a:p>
          <a:p>
            <a:r>
              <a:rPr lang="en-US" altLang="zh-CN" dirty="0" smtClean="0"/>
              <a:t>Two Architectures are implemented with this feature</a:t>
            </a:r>
          </a:p>
          <a:p>
            <a:pPr lvl="1"/>
            <a:r>
              <a:rPr lang="en-US" altLang="zh-CN" dirty="0" smtClean="0"/>
              <a:t>The concurrent single mission architecture</a:t>
            </a:r>
          </a:p>
          <a:p>
            <a:pPr lvl="1"/>
            <a:r>
              <a:rPr lang="en-US" altLang="zh-CN" dirty="0" smtClean="0"/>
              <a:t>The “sequential” architecture</a:t>
            </a:r>
          </a:p>
        </p:txBody>
      </p:sp>
    </p:spTree>
    <p:extLst>
      <p:ext uri="{BB962C8B-B14F-4D97-AF65-F5344CB8AC3E}">
        <p14:creationId xmlns:p14="http://schemas.microsoft.com/office/powerpoint/2010/main" val="37996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Demonstration 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The Concurrent Architecture with “command and follow” feature</a:t>
            </a:r>
          </a:p>
          <a:p>
            <a:pPr lvl="1"/>
            <a:r>
              <a:rPr lang="en-US" altLang="zh-CN" dirty="0" smtClean="0"/>
              <a:t>Mission</a:t>
            </a:r>
            <a:r>
              <a:rPr lang="en-US" altLang="zh-CN" dirty="0"/>
              <a:t>: </a:t>
            </a:r>
            <a:r>
              <a:rPr lang="en-US" altLang="zh-CN" dirty="0" smtClean="0"/>
              <a:t>Imitate the leader</a:t>
            </a:r>
          </a:p>
          <a:p>
            <a:pPr lvl="2"/>
            <a:r>
              <a:rPr lang="en-US" altLang="zh-CN" dirty="0" smtClean="0"/>
              <a:t>Each robot may have a heart of leader </a:t>
            </a:r>
            <a:r>
              <a:rPr lang="en-US" altLang="zh-CN" dirty="0" smtClean="0">
                <a:sym typeface="Wingdings" panose="05000000000000000000" pitchFamily="2" charset="2"/>
              </a:rPr>
              <a:t></a:t>
            </a:r>
            <a:r>
              <a:rPr lang="en-US" altLang="zh-CN" dirty="0" smtClean="0"/>
              <a:t>.</a:t>
            </a:r>
          </a:p>
          <a:p>
            <a:pPr lvl="1"/>
            <a:r>
              <a:rPr lang="en-US" altLang="zh-CN" dirty="0" smtClean="0"/>
              <a:t>Robot Behavior:</a:t>
            </a:r>
          </a:p>
          <a:p>
            <a:pPr lvl="2"/>
            <a:r>
              <a:rPr lang="en-US" altLang="zh-CN" dirty="0" smtClean="0"/>
              <a:t>The leader has a set of movements.</a:t>
            </a:r>
          </a:p>
          <a:p>
            <a:pPr lvl="2"/>
            <a:r>
              <a:rPr lang="en-US" altLang="zh-CN" dirty="0" smtClean="0"/>
              <a:t>After each movement, all the followers will move exactly as the leader did.</a:t>
            </a:r>
          </a:p>
          <a:p>
            <a:pPr lvl="1"/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43363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425655"/>
            <a:ext cx="10972800" cy="1143000"/>
          </a:xfrm>
        </p:spPr>
        <p:txBody>
          <a:bodyPr/>
          <a:lstStyle/>
          <a:p>
            <a:r>
              <a:rPr lang="en-US" altLang="zh-CN" dirty="0" smtClean="0"/>
              <a:t>Thank you!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0555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Safety Critical Java</a:t>
            </a:r>
          </a:p>
          <a:p>
            <a:pPr lvl="1"/>
            <a:r>
              <a:rPr lang="en-US" altLang="zh-CN" dirty="0" smtClean="0"/>
              <a:t>A safety critical programming model in Java</a:t>
            </a:r>
          </a:p>
          <a:p>
            <a:r>
              <a:rPr lang="en-US" altLang="zh-CN" dirty="0" smtClean="0"/>
              <a:t>EV3 mindstorms Lego Robot</a:t>
            </a:r>
          </a:p>
          <a:p>
            <a:pPr lvl="1"/>
            <a:r>
              <a:rPr lang="en-US" altLang="zh-CN" dirty="0" smtClean="0"/>
              <a:t>A robot toy that has a Linux running on it.</a:t>
            </a:r>
          </a:p>
          <a:p>
            <a:r>
              <a:rPr lang="en-US" altLang="zh-CN" dirty="0" smtClean="0"/>
              <a:t>Leadership Election Algorithm</a:t>
            </a:r>
          </a:p>
          <a:p>
            <a:pPr lvl="1"/>
            <a:r>
              <a:rPr lang="en-US" altLang="zh-CN" dirty="0" smtClean="0"/>
              <a:t>An algorithm that  applies to distributed systems and aims to elect a stable leader.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9215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To implement the algorithm, we need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/>
              <a:t>A Robot Layer (provided by icecap)</a:t>
            </a:r>
          </a:p>
          <a:p>
            <a:pPr lvl="1"/>
            <a:r>
              <a:rPr lang="en-US" altLang="zh-CN" smtClean="0"/>
              <a:t>Contains a set of interfaces to control the robot i.e. the motors.</a:t>
            </a:r>
          </a:p>
          <a:p>
            <a:r>
              <a:rPr lang="en-US" altLang="zh-CN" smtClean="0"/>
              <a:t>A Network Layer (we implemented it)</a:t>
            </a:r>
          </a:p>
          <a:p>
            <a:pPr lvl="1"/>
            <a:r>
              <a:rPr lang="en-US" altLang="zh-CN" smtClean="0"/>
              <a:t>One or more sets (e.g. TCP and UDP) of interfaces to provide the network facilities. </a:t>
            </a:r>
          </a:p>
          <a:p>
            <a:r>
              <a:rPr lang="en-US" altLang="zh-CN" smtClean="0"/>
              <a:t>A protocol layer </a:t>
            </a:r>
          </a:p>
          <a:p>
            <a:pPr lvl="1"/>
            <a:r>
              <a:rPr lang="en-US" altLang="zh-CN" smtClean="0"/>
              <a:t>Contains the implementation of the leader election protocol.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4563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Implementation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We carried out:</a:t>
            </a:r>
          </a:p>
          <a:p>
            <a:pPr lvl="1"/>
            <a:r>
              <a:rPr lang="en-US" altLang="zh-CN" dirty="0" smtClean="0"/>
              <a:t>2 soft architecture solutions</a:t>
            </a:r>
          </a:p>
          <a:p>
            <a:pPr lvl="2"/>
            <a:r>
              <a:rPr lang="en-US" altLang="zh-CN" dirty="0" smtClean="0"/>
              <a:t>Sequential</a:t>
            </a:r>
          </a:p>
          <a:p>
            <a:pPr lvl="2"/>
            <a:r>
              <a:rPr lang="en-US" altLang="zh-CN" dirty="0" smtClean="0"/>
              <a:t>Concurrent</a:t>
            </a:r>
          </a:p>
          <a:p>
            <a:pPr lvl="1"/>
            <a:r>
              <a:rPr lang="en-US" altLang="zh-CN" dirty="0" smtClean="0"/>
              <a:t>2 network protocols</a:t>
            </a:r>
          </a:p>
          <a:p>
            <a:pPr lvl="2"/>
            <a:r>
              <a:rPr lang="en-US" altLang="zh-CN" dirty="0" smtClean="0"/>
              <a:t>TCP (connection oriented, reliable network)</a:t>
            </a:r>
          </a:p>
          <a:p>
            <a:pPr lvl="2"/>
            <a:r>
              <a:rPr lang="en-US" altLang="zh-CN" dirty="0" smtClean="0"/>
              <a:t>UDP (connectionless)</a:t>
            </a:r>
          </a:p>
          <a:p>
            <a:pPr lvl="1"/>
            <a:r>
              <a:rPr lang="en-US" altLang="zh-CN" dirty="0" smtClean="0"/>
              <a:t>3 programming models</a:t>
            </a:r>
          </a:p>
          <a:p>
            <a:pPr lvl="2"/>
            <a:r>
              <a:rPr lang="en-US" altLang="zh-CN" dirty="0" smtClean="0"/>
              <a:t>Single mission</a:t>
            </a:r>
          </a:p>
          <a:p>
            <a:pPr lvl="2"/>
            <a:r>
              <a:rPr lang="en-US" altLang="zh-CN" dirty="0" smtClean="0"/>
              <a:t>Multi missions</a:t>
            </a:r>
          </a:p>
          <a:p>
            <a:pPr lvl="2"/>
            <a:r>
              <a:rPr lang="en-US" altLang="zh-CN" dirty="0" smtClean="0"/>
              <a:t>Nested missions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6514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 smtClean="0"/>
              <a:t>Different Software Architecture Solutions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en-US" altLang="zh-CN" dirty="0" smtClean="0"/>
              <a:t>“Sequential” Architecture</a:t>
            </a:r>
          </a:p>
          <a:p>
            <a:pPr lvl="1"/>
            <a:r>
              <a:rPr kumimoji="1" lang="en-US" altLang="zh-CN" dirty="0" smtClean="0"/>
              <a:t>Application consists of a single periodic event handler to implement the protocol</a:t>
            </a:r>
          </a:p>
          <a:p>
            <a:pPr lvl="1"/>
            <a:r>
              <a:rPr kumimoji="1" lang="en-US" altLang="zh-CN" dirty="0" smtClean="0"/>
              <a:t>But needs multiple managed threads to handle the network connection</a:t>
            </a:r>
          </a:p>
          <a:p>
            <a:pPr lvl="1"/>
            <a:r>
              <a:rPr kumimoji="1" lang="en-US" altLang="zh-CN" dirty="0" smtClean="0"/>
              <a:t>Single Mission</a:t>
            </a:r>
          </a:p>
          <a:p>
            <a:pPr lvl="1"/>
            <a:r>
              <a:rPr kumimoji="1" lang="en-US" altLang="zh-CN" dirty="0" smtClean="0"/>
              <a:t>TCP</a:t>
            </a:r>
          </a:p>
          <a:p>
            <a:r>
              <a:rPr kumimoji="1" lang="en-US" altLang="zh-CN" dirty="0" smtClean="0"/>
              <a:t>Concurrent Architecture</a:t>
            </a:r>
          </a:p>
          <a:p>
            <a:pPr lvl="1"/>
            <a:r>
              <a:rPr kumimoji="1" lang="en-US" altLang="zh-CN" dirty="0" smtClean="0"/>
              <a:t>Each thread is responsible for a specific task (e.g. send/receive state, execute the election protocol).</a:t>
            </a:r>
          </a:p>
          <a:p>
            <a:pPr lvl="1"/>
            <a:r>
              <a:rPr kumimoji="1" lang="en-US" altLang="zh-CN" dirty="0" smtClean="0"/>
              <a:t>Multi missions and nested missions. </a:t>
            </a:r>
          </a:p>
          <a:p>
            <a:pPr lvl="1"/>
            <a:r>
              <a:rPr kumimoji="1" lang="en-US" altLang="zh-CN" dirty="0" smtClean="0"/>
              <a:t>TCP and UDP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477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3806" y="1868307"/>
            <a:ext cx="10972800" cy="1143000"/>
          </a:xfrm>
        </p:spPr>
        <p:txBody>
          <a:bodyPr>
            <a:normAutofit/>
          </a:bodyPr>
          <a:lstStyle/>
          <a:p>
            <a:r>
              <a:rPr lang="en-US" altLang="zh-CN" b="1" dirty="0"/>
              <a:t>Sequential Architecture </a:t>
            </a:r>
            <a:r>
              <a:rPr lang="en-US" altLang="zh-CN" b="1" dirty="0" smtClean="0"/>
              <a:t>Code Explanation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12980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21"/>
          <p:cNvSpPr>
            <a:spLocks noGrp="1"/>
          </p:cNvSpPr>
          <p:nvPr>
            <p:ph type="title"/>
          </p:nvPr>
        </p:nvSpPr>
        <p:spPr>
          <a:xfrm>
            <a:off x="0" y="-1"/>
            <a:ext cx="2969623" cy="83307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Connector</a:t>
            </a:r>
            <a:endParaRPr lang="zh-CN" altLang="en-US" dirty="0"/>
          </a:p>
        </p:txBody>
      </p:sp>
      <p:pic>
        <p:nvPicPr>
          <p:cNvPr id="27" name="内容占位符 2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486" y="833074"/>
            <a:ext cx="7254240" cy="5503501"/>
          </a:xfrm>
        </p:spPr>
      </p:pic>
    </p:spTree>
    <p:extLst>
      <p:ext uri="{BB962C8B-B14F-4D97-AF65-F5344CB8AC3E}">
        <p14:creationId xmlns:p14="http://schemas.microsoft.com/office/powerpoint/2010/main" val="25680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21"/>
          <p:cNvSpPr>
            <a:spLocks noGrp="1"/>
          </p:cNvSpPr>
          <p:nvPr>
            <p:ph type="title"/>
          </p:nvPr>
        </p:nvSpPr>
        <p:spPr>
          <a:xfrm>
            <a:off x="0" y="-10568"/>
            <a:ext cx="2368731" cy="768214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Listener</a:t>
            </a:r>
            <a:endParaRPr lang="zh-CN" altLang="en-US" dirty="0"/>
          </a:p>
        </p:txBody>
      </p:sp>
      <p:pic>
        <p:nvPicPr>
          <p:cNvPr id="3" name="内容占位符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971" y="1036638"/>
            <a:ext cx="6200503" cy="5285785"/>
          </a:xfr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8445" y="1576569"/>
            <a:ext cx="4769628" cy="384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12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21"/>
          <p:cNvSpPr>
            <a:spLocks noGrp="1"/>
          </p:cNvSpPr>
          <p:nvPr>
            <p:ph type="title"/>
          </p:nvPr>
        </p:nvSpPr>
        <p:spPr>
          <a:xfrm>
            <a:off x="0" y="-10568"/>
            <a:ext cx="9248503" cy="837882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Elector – The Sequential election procedure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4823" y="1019225"/>
            <a:ext cx="7211504" cy="5529625"/>
          </a:xfrm>
        </p:spPr>
      </p:pic>
    </p:spTree>
    <p:extLst>
      <p:ext uri="{BB962C8B-B14F-4D97-AF65-F5344CB8AC3E}">
        <p14:creationId xmlns:p14="http://schemas.microsoft.com/office/powerpoint/2010/main" val="408107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413</Words>
  <Application>Microsoft Office PowerPoint</Application>
  <PresentationFormat>宽屏</PresentationFormat>
  <Paragraphs>71</Paragraphs>
  <Slides>14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9" baseType="lpstr">
      <vt:lpstr>宋体</vt:lpstr>
      <vt:lpstr>Arial</vt:lpstr>
      <vt:lpstr>Calibri</vt:lpstr>
      <vt:lpstr>Wingdings</vt:lpstr>
      <vt:lpstr>Office 主题</vt:lpstr>
      <vt:lpstr>SCJ and EV3 Robots</vt:lpstr>
      <vt:lpstr>Background</vt:lpstr>
      <vt:lpstr>To implement the algorithm, we need</vt:lpstr>
      <vt:lpstr>Implementation</vt:lpstr>
      <vt:lpstr>Different Software Architecture Solutions</vt:lpstr>
      <vt:lpstr>Sequential Architecture Code Explanation</vt:lpstr>
      <vt:lpstr>Connector</vt:lpstr>
      <vt:lpstr>Listener</vt:lpstr>
      <vt:lpstr>Elector – The Sequential election procedure</vt:lpstr>
      <vt:lpstr>Demonstration 1</vt:lpstr>
      <vt:lpstr>However, the robots looks like zombies in Such movements )-: …</vt:lpstr>
      <vt:lpstr>EV3 Command and Follow Feature</vt:lpstr>
      <vt:lpstr>Demonstration 2</vt:lpstr>
      <vt:lpstr>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SCJ and EV3 Robots</dc:title>
  <dc:creator>ZHAO SHUAI's MAC</dc:creator>
  <cp:lastModifiedBy>Shuai Zhao</cp:lastModifiedBy>
  <cp:revision>24</cp:revision>
  <dcterms:created xsi:type="dcterms:W3CDTF">2015-08-31T13:28:38Z</dcterms:created>
  <dcterms:modified xsi:type="dcterms:W3CDTF">2015-09-03T18:42:36Z</dcterms:modified>
</cp:coreProperties>
</file>