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10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5166-69FF-1F42-A212-D6B09AD6FDDF}" type="datetimeFigureOut">
              <a:rPr lang="en-US" smtClean="0"/>
              <a:t>19/05/2013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447A3-1F84-C04E-9B03-6AF4DF6D4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217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5166-69FF-1F42-A212-D6B09AD6FDDF}" type="datetimeFigureOut">
              <a:rPr lang="en-US" smtClean="0"/>
              <a:t>19/05/2013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447A3-1F84-C04E-9B03-6AF4DF6D4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20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5166-69FF-1F42-A212-D6B09AD6FDDF}" type="datetimeFigureOut">
              <a:rPr lang="en-US" smtClean="0"/>
              <a:t>19/05/2013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447A3-1F84-C04E-9B03-6AF4DF6D4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86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5166-69FF-1F42-A212-D6B09AD6FDDF}" type="datetimeFigureOut">
              <a:rPr lang="en-US" smtClean="0"/>
              <a:t>19/05/2013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447A3-1F84-C04E-9B03-6AF4DF6D4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323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5166-69FF-1F42-A212-D6B09AD6FDDF}" type="datetimeFigureOut">
              <a:rPr lang="en-US" smtClean="0"/>
              <a:t>19/05/2013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447A3-1F84-C04E-9B03-6AF4DF6D4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00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5166-69FF-1F42-A212-D6B09AD6FDDF}" type="datetimeFigureOut">
              <a:rPr lang="en-US" smtClean="0"/>
              <a:t>19/05/2013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447A3-1F84-C04E-9B03-6AF4DF6D4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776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5166-69FF-1F42-A212-D6B09AD6FDDF}" type="datetimeFigureOut">
              <a:rPr lang="en-US" smtClean="0"/>
              <a:t>19/05/2013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447A3-1F84-C04E-9B03-6AF4DF6D4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862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5166-69FF-1F42-A212-D6B09AD6FDDF}" type="datetimeFigureOut">
              <a:rPr lang="en-US" smtClean="0"/>
              <a:t>19/05/2013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447A3-1F84-C04E-9B03-6AF4DF6D4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183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5166-69FF-1F42-A212-D6B09AD6FDDF}" type="datetimeFigureOut">
              <a:rPr lang="en-US" smtClean="0"/>
              <a:t>19/05/2013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447A3-1F84-C04E-9B03-6AF4DF6D4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241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5166-69FF-1F42-A212-D6B09AD6FDDF}" type="datetimeFigureOut">
              <a:rPr lang="en-US" smtClean="0"/>
              <a:t>19/05/2013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447A3-1F84-C04E-9B03-6AF4DF6D4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773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5166-69FF-1F42-A212-D6B09AD6FDDF}" type="datetimeFigureOut">
              <a:rPr lang="en-US" smtClean="0"/>
              <a:t>19/05/2013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447A3-1F84-C04E-9B03-6AF4DF6D4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825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35166-69FF-1F42-A212-D6B09AD6FDDF}" type="datetimeFigureOut">
              <a:rPr lang="en-US" smtClean="0"/>
              <a:t>19/05/2013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447A3-1F84-C04E-9B03-6AF4DF6D4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317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15174"/>
            <a:ext cx="8229600" cy="602002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>
                <a:solidFill>
                  <a:srgbClr val="FF6600"/>
                </a:solidFill>
                <a:latin typeface="Avenir Book"/>
                <a:cs typeface="Avenir Book"/>
              </a:rPr>
              <a:t>Confidence</a:t>
            </a:r>
            <a:r>
              <a:rPr lang="en-US" sz="2800" dirty="0" smtClean="0">
                <a:solidFill>
                  <a:schemeClr val="bg1"/>
                </a:solidFill>
                <a:latin typeface="Avenir Book"/>
                <a:cs typeface="Avenir Book"/>
              </a:rPr>
              <a:t> is an important issue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  <a:latin typeface="Avenir Book"/>
                <a:cs typeface="Avenir Book"/>
              </a:rPr>
              <a:t>Various ways of expressing / addressing the issue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  <a:latin typeface="Avenir Book"/>
                <a:cs typeface="Avenir Book"/>
              </a:rPr>
              <a:t>Defeaters, Assurance Deficits, Confidence Arguments, Quantification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  <a:latin typeface="Avenir Book"/>
                <a:cs typeface="Avenir Book"/>
              </a:rPr>
              <a:t>And the winner is …?</a:t>
            </a:r>
          </a:p>
          <a:p>
            <a:r>
              <a:rPr lang="en-US" sz="2800" dirty="0" smtClean="0">
                <a:solidFill>
                  <a:srgbClr val="FF6600"/>
                </a:solidFill>
                <a:latin typeface="Avenir Book"/>
                <a:cs typeface="Avenir Book"/>
              </a:rPr>
              <a:t>Review / Evaluation </a:t>
            </a:r>
            <a:r>
              <a:rPr lang="en-US" sz="2800" dirty="0" smtClean="0">
                <a:solidFill>
                  <a:schemeClr val="bg1"/>
                </a:solidFill>
                <a:latin typeface="Avenir Book"/>
                <a:cs typeface="Avenir Book"/>
              </a:rPr>
              <a:t>is an important issue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  <a:latin typeface="Avenir Book"/>
                <a:cs typeface="Avenir Book"/>
              </a:rPr>
              <a:t>Odds are stacked against evaluators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  <a:latin typeface="Avenir Book"/>
                <a:cs typeface="Avenir Book"/>
              </a:rPr>
              <a:t>Domain experience important (re: </a:t>
            </a:r>
            <a:r>
              <a:rPr lang="en-US" sz="2000" smtClean="0">
                <a:solidFill>
                  <a:schemeClr val="bg1"/>
                </a:solidFill>
                <a:latin typeface="Avenir Book"/>
                <a:cs typeface="Avenir Book"/>
              </a:rPr>
              <a:t>counter evidence)</a:t>
            </a:r>
            <a:endParaRPr lang="en-US" sz="2000" dirty="0" smtClean="0">
              <a:solidFill>
                <a:schemeClr val="bg1"/>
              </a:solidFill>
              <a:latin typeface="Avenir Book"/>
              <a:cs typeface="Avenir Book"/>
            </a:endParaRPr>
          </a:p>
          <a:p>
            <a:pPr lvl="1"/>
            <a:r>
              <a:rPr lang="en-US" sz="2000" dirty="0" smtClean="0">
                <a:solidFill>
                  <a:schemeClr val="bg1"/>
                </a:solidFill>
                <a:latin typeface="Avenir Book"/>
                <a:cs typeface="Avenir Book"/>
              </a:rPr>
              <a:t>E.g. why confidence arguments (historically: process) are important</a:t>
            </a:r>
          </a:p>
          <a:p>
            <a:r>
              <a:rPr lang="en-US" sz="2800" dirty="0" smtClean="0">
                <a:solidFill>
                  <a:srgbClr val="FF6600"/>
                </a:solidFill>
                <a:latin typeface="Avenir Book"/>
                <a:cs typeface="Avenir Book"/>
              </a:rPr>
              <a:t>Focus of arguments </a:t>
            </a:r>
            <a:r>
              <a:rPr lang="en-US" sz="2800" dirty="0" smtClean="0">
                <a:solidFill>
                  <a:schemeClr val="bg1"/>
                </a:solidFill>
                <a:latin typeface="Avenir Book"/>
                <a:cs typeface="Avenir Book"/>
              </a:rPr>
              <a:t>is an important issue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  <a:latin typeface="Avenir Book"/>
                <a:cs typeface="Avenir Book"/>
              </a:rPr>
              <a:t>Not all assurance cases are equal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  <a:latin typeface="Avenir Book"/>
                <a:cs typeface="Avenir Book"/>
              </a:rPr>
              <a:t>The automatable isn’t necessarily where the value is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  <a:latin typeface="Avenir Book"/>
                <a:cs typeface="Avenir Book"/>
              </a:rPr>
              <a:t>Prescriptive (syntactical) structures (e.g. ISO26262) vs. Non-</a:t>
            </a:r>
            <a:r>
              <a:rPr lang="en-US" sz="2000" dirty="0" err="1" smtClean="0">
                <a:solidFill>
                  <a:schemeClr val="bg1"/>
                </a:solidFill>
                <a:latin typeface="Avenir Book"/>
                <a:cs typeface="Avenir Book"/>
              </a:rPr>
              <a:t>prescribable</a:t>
            </a:r>
            <a:r>
              <a:rPr lang="en-US" sz="2000" dirty="0" smtClean="0">
                <a:solidFill>
                  <a:schemeClr val="bg1"/>
                </a:solidFill>
                <a:latin typeface="Avenir Book"/>
                <a:cs typeface="Avenir Book"/>
              </a:rPr>
              <a:t> reasoning (for the specifics of a given project)</a:t>
            </a:r>
          </a:p>
          <a:p>
            <a:r>
              <a:rPr lang="en-US" sz="2800" dirty="0" smtClean="0">
                <a:solidFill>
                  <a:srgbClr val="FF6600"/>
                </a:solidFill>
                <a:latin typeface="Avenir Book"/>
                <a:cs typeface="Avenir Book"/>
              </a:rPr>
              <a:t>Tool Support </a:t>
            </a:r>
            <a:r>
              <a:rPr lang="en-US" sz="2800" dirty="0" smtClean="0">
                <a:solidFill>
                  <a:schemeClr val="bg1"/>
                </a:solidFill>
                <a:latin typeface="Avenir Book"/>
                <a:cs typeface="Avenir Book"/>
              </a:rPr>
              <a:t>is an important issue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  <a:latin typeface="Avenir Book"/>
                <a:cs typeface="Avenir Book"/>
              </a:rPr>
              <a:t>We seem to be duplicating efforts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  <a:latin typeface="Avenir Book"/>
                <a:cs typeface="Avenir Book"/>
              </a:rPr>
              <a:t>Open, free, reactive, tool support highly desirable</a:t>
            </a:r>
            <a:endParaRPr lang="en-US" sz="2000" dirty="0" smtClean="0">
              <a:solidFill>
                <a:schemeClr val="bg1"/>
              </a:solidFill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4205926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1088</TotalTime>
  <Words>129</Words>
  <Application>Microsoft Macintosh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Department of Computer Science, University of York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Kelly</dc:creator>
  <cp:lastModifiedBy>Tim Kelly</cp:lastModifiedBy>
  <cp:revision>4</cp:revision>
  <dcterms:created xsi:type="dcterms:W3CDTF">2013-05-19T22:00:07Z</dcterms:created>
  <dcterms:modified xsi:type="dcterms:W3CDTF">2013-05-20T16:08:10Z</dcterms:modified>
</cp:coreProperties>
</file>