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88" r:id="rId4"/>
    <p:sldId id="287" r:id="rId5"/>
    <p:sldId id="260" r:id="rId6"/>
    <p:sldId id="283" r:id="rId7"/>
    <p:sldId id="286" r:id="rId8"/>
    <p:sldId id="264" r:id="rId9"/>
    <p:sldId id="265" r:id="rId10"/>
    <p:sldId id="266" r:id="rId11"/>
    <p:sldId id="268" r:id="rId12"/>
    <p:sldId id="270" r:id="rId13"/>
    <p:sldId id="271" r:id="rId14"/>
    <p:sldId id="274" r:id="rId15"/>
    <p:sldId id="275" r:id="rId16"/>
    <p:sldId id="276" r:id="rId17"/>
    <p:sldId id="277" r:id="rId18"/>
    <p:sldId id="279" r:id="rId19"/>
    <p:sldId id="280" r:id="rId20"/>
    <p:sldId id="282" r:id="rId21"/>
    <p:sldId id="281" r:id="rId22"/>
    <p:sldId id="28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8232" autoAdjust="0"/>
  </p:normalViewPr>
  <p:slideViewPr>
    <p:cSldViewPr snapToGrid="0" snapToObjects="1">
      <p:cViewPr varScale="1">
        <p:scale>
          <a:sx n="65" d="100"/>
          <a:sy n="65" d="100"/>
        </p:scale>
        <p:origin x="-16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F79FB-4592-4E42-86C5-8CD432643E2E}" type="datetimeFigureOut">
              <a:rPr lang="en-US" smtClean="0"/>
              <a:t>2013-05-19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69436-4E62-AF41-AD77-43793DE6A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62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5509A-882C-7C4C-8ACC-5A21AC6A6DAA}" type="datetimeFigureOut">
              <a:rPr lang="en-US" smtClean="0"/>
              <a:t>2013-05-19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BEE3D6-35D9-364D-9D8C-51DC51734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1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EE3D6-35D9-364D-9D8C-51DC5173417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514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EE3D6-35D9-364D-9D8C-51DC5173417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986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EE3D6-35D9-364D-9D8C-51DC5173417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986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EE3D6-35D9-364D-9D8C-51DC5173417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986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1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dirty="0" smtClean="0">
              <a:solidFill>
                <a:srgbClr val="A6A6A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EE3D6-35D9-364D-9D8C-51DC5173417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986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EE3D6-35D9-364D-9D8C-51DC5173417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068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spcBef>
                <a:spcPts val="800"/>
              </a:spcBef>
              <a:buFont typeface="Arial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EE3D6-35D9-364D-9D8C-51DC5173417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986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EE3D6-35D9-364D-9D8C-51DC5173417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986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EE3D6-35D9-364D-9D8C-51DC5173417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986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EE3D6-35D9-364D-9D8C-51DC5173417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986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EE3D6-35D9-364D-9D8C-51DC5173417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9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EE3D6-35D9-364D-9D8C-51DC5173417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191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EE3D6-35D9-364D-9D8C-51DC5173417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986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EE3D6-35D9-364D-9D8C-51DC5173417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0539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/>
              <a:buNone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EE3D6-35D9-364D-9D8C-51DC5173417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070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EE3D6-35D9-364D-9D8C-51DC5173417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191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EE3D6-35D9-364D-9D8C-51DC5173417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986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EE3D6-35D9-364D-9D8C-51DC5173417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0703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/>
              <a:buChar char="•"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EE3D6-35D9-364D-9D8C-51DC5173417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0703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EE3D6-35D9-364D-9D8C-51DC5173417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6248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EE3D6-35D9-364D-9D8C-51DC5173417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986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EE3D6-35D9-364D-9D8C-51DC5173417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98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2013-05-19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2013-05-19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2013-05-19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2013-05-19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2013-05-19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2013-05-19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2013-05-19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2013-05-19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2013-05-19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2013-05-19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2013-05-19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2013-05-19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2013-05-19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2013-05-19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t>2013-05-19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gi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0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1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1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Creating Safety Assurance Cases </a:t>
            </a:r>
            <a:r>
              <a:rPr lang="en-US" dirty="0" smtClean="0"/>
              <a:t>for </a:t>
            </a:r>
            <a:r>
              <a:rPr lang="en-US" dirty="0"/>
              <a:t>Rebreather Systems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Alma L. </a:t>
            </a:r>
            <a:r>
              <a:rPr lang="en-US" dirty="0" smtClean="0"/>
              <a:t>Juarez – </a:t>
            </a:r>
            <a:r>
              <a:rPr lang="en-US" i="1" dirty="0" smtClean="0"/>
              <a:t>University of Waterloo</a:t>
            </a:r>
          </a:p>
          <a:p>
            <a:r>
              <a:rPr lang="en-US" dirty="0"/>
              <a:t>Bruce G. </a:t>
            </a:r>
            <a:r>
              <a:rPr lang="en-US" dirty="0" smtClean="0"/>
              <a:t>Partridge –  </a:t>
            </a:r>
            <a:r>
              <a:rPr lang="en-US" i="1" dirty="0" smtClean="0"/>
              <a:t>Shearwater </a:t>
            </a:r>
            <a:r>
              <a:rPr lang="en-US" i="1" dirty="0"/>
              <a:t>Research Inc</a:t>
            </a:r>
            <a:r>
              <a:rPr lang="en-US" i="1" dirty="0" smtClean="0"/>
              <a:t>.</a:t>
            </a:r>
          </a:p>
          <a:p>
            <a:r>
              <a:rPr lang="en-US" dirty="0"/>
              <a:t>Jeffrey J. </a:t>
            </a:r>
            <a:r>
              <a:rPr lang="en-US" dirty="0" smtClean="0"/>
              <a:t>Joyce</a:t>
            </a:r>
            <a:r>
              <a:rPr lang="en-US" dirty="0"/>
              <a:t> – </a:t>
            </a:r>
            <a:r>
              <a:rPr lang="en-US" i="1" dirty="0" smtClean="0"/>
              <a:t>Critical </a:t>
            </a:r>
            <a:r>
              <a:rPr lang="en-US" i="1" dirty="0"/>
              <a:t>Systems Labs Inc.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97438" y="5368893"/>
            <a:ext cx="356479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1"/>
                </a:solidFill>
              </a:rPr>
              <a:t>ASSURE 2013 </a:t>
            </a:r>
            <a:r>
              <a:rPr lang="en-US" sz="2400" dirty="0" smtClean="0">
                <a:solidFill>
                  <a:schemeClr val="accent1"/>
                </a:solidFill>
              </a:rPr>
              <a:t>Workshop</a:t>
            </a:r>
            <a:r>
              <a:rPr lang="en-US" dirty="0" smtClean="0"/>
              <a:t> </a:t>
            </a:r>
          </a:p>
          <a:p>
            <a:pPr algn="ctr"/>
            <a:r>
              <a:rPr lang="en-US" dirty="0">
                <a:solidFill>
                  <a:schemeClr val="accent6"/>
                </a:solidFill>
              </a:rPr>
              <a:t>May 19, </a:t>
            </a:r>
            <a:r>
              <a:rPr lang="en-US" dirty="0" smtClean="0">
                <a:solidFill>
                  <a:schemeClr val="accent6"/>
                </a:solidFill>
              </a:rPr>
              <a:t>2013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67201" y="6087723"/>
            <a:ext cx="5691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</a:t>
            </a:r>
            <a:r>
              <a:rPr lang="en-US" sz="1400" dirty="0">
                <a:latin typeface="Wingdings"/>
                <a:ea typeface="Wingdings"/>
                <a:cs typeface="Wingdings"/>
                <a:sym typeface="Wingdings"/>
              </a:rPr>
              <a:t>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</a:t>
            </a:r>
            <a:endParaRPr lang="en-US" sz="1400" dirty="0"/>
          </a:p>
        </p:txBody>
      </p:sp>
      <p:pic>
        <p:nvPicPr>
          <p:cNvPr id="4" name="Picture 3" descr="SRI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7" y="4684308"/>
            <a:ext cx="2971800" cy="406400"/>
          </a:xfrm>
          <a:prstGeom prst="rect">
            <a:avLst/>
          </a:prstGeom>
        </p:spPr>
      </p:pic>
      <p:pic>
        <p:nvPicPr>
          <p:cNvPr id="7" name="Picture 6" descr="cslabs_logo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3620" y="4501066"/>
            <a:ext cx="2540000" cy="69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529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System and Safety Development Process</a:t>
            </a:r>
          </a:p>
        </p:txBody>
      </p:sp>
      <p:pic>
        <p:nvPicPr>
          <p:cNvPr id="5" name="Content Placeholder 4" descr="LifecycleSC.pdf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5406" b="-25406"/>
          <a:stretch>
            <a:fillRect/>
          </a:stretch>
        </p:blipFill>
        <p:spPr>
          <a:xfrm>
            <a:off x="371159" y="1378857"/>
            <a:ext cx="4878172" cy="5372417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249335" y="2365598"/>
            <a:ext cx="3326189" cy="3536875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0E58C4"/>
                </a:solidFill>
              </a:rPr>
              <a:t>results </a:t>
            </a:r>
            <a:r>
              <a:rPr lang="en-US" dirty="0">
                <a:solidFill>
                  <a:srgbClr val="0E58C4"/>
                </a:solidFill>
              </a:rPr>
              <a:t>from </a:t>
            </a:r>
            <a:r>
              <a:rPr lang="en-US" dirty="0" smtClean="0">
                <a:solidFill>
                  <a:srgbClr val="0E58C4"/>
                </a:solidFill>
              </a:rPr>
              <a:t>the system's </a:t>
            </a:r>
            <a:r>
              <a:rPr lang="en-US" dirty="0">
                <a:solidFill>
                  <a:srgbClr val="0E58C4"/>
                </a:solidFill>
              </a:rPr>
              <a:t>development </a:t>
            </a:r>
            <a:r>
              <a:rPr lang="en-US" dirty="0"/>
              <a:t>can influence the evolution of the safety </a:t>
            </a:r>
            <a:r>
              <a:rPr lang="en-US" dirty="0" smtClean="0"/>
              <a:t>process:</a:t>
            </a:r>
          </a:p>
          <a:p>
            <a:pPr lvl="1"/>
            <a:r>
              <a:rPr lang="en-US" dirty="0" smtClean="0"/>
              <a:t>Validate </a:t>
            </a:r>
            <a:r>
              <a:rPr lang="en-US" dirty="0"/>
              <a:t>safety </a:t>
            </a:r>
            <a:r>
              <a:rPr lang="en-US" dirty="0" smtClean="0"/>
              <a:t>claims. </a:t>
            </a:r>
            <a:endParaRPr lang="en-US" dirty="0"/>
          </a:p>
          <a:p>
            <a:pPr lvl="1"/>
            <a:r>
              <a:rPr lang="en-US" dirty="0" smtClean="0"/>
              <a:t>Indicate </a:t>
            </a:r>
            <a:r>
              <a:rPr lang="en-US" dirty="0"/>
              <a:t>potential problems and required </a:t>
            </a:r>
            <a:r>
              <a:rPr lang="en-US" dirty="0" smtClean="0"/>
              <a:t>changes to safety assumptions or claims.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30788" y="6326648"/>
            <a:ext cx="7670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ASSURE 2013 Workshop </a:t>
            </a:r>
            <a:r>
              <a:rPr lang="en-US" sz="1400" dirty="0"/>
              <a:t> </a:t>
            </a:r>
            <a:r>
              <a:rPr lang="en-US" sz="1400" dirty="0">
                <a:latin typeface="Wingdings"/>
                <a:ea typeface="Wingdings"/>
                <a:cs typeface="Wingdings"/>
                <a:sym typeface="Wingdings"/>
              </a:rPr>
              <a:t>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400" dirty="0" smtClean="0"/>
              <a:t> </a:t>
            </a:r>
            <a:r>
              <a:rPr lang="en-US" sz="1400" dirty="0"/>
              <a:t>Creating Safety Assurance Cases for Rebreather Systems</a:t>
            </a:r>
            <a:r>
              <a:rPr lang="en-US" sz="1400" dirty="0" smtClean="0"/>
              <a:t>   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</a:t>
            </a:r>
            <a:r>
              <a:rPr lang="en-US" sz="1400" dirty="0" smtClean="0"/>
              <a:t>  </a:t>
            </a:r>
            <a:fld id="{80C6FAA0-313E-E54D-821C-6E53C651A8A0}" type="slidenum">
              <a:rPr lang="en-US" sz="1400" smtClean="0"/>
              <a:t>10</a:t>
            </a:fld>
            <a:endParaRPr lang="en-US" sz="1400" dirty="0"/>
          </a:p>
        </p:txBody>
      </p:sp>
      <p:sp>
        <p:nvSpPr>
          <p:cNvPr id="7" name="Left Arrow 6"/>
          <p:cNvSpPr/>
          <p:nvPr/>
        </p:nvSpPr>
        <p:spPr>
          <a:xfrm flipH="1">
            <a:off x="1439333" y="1936221"/>
            <a:ext cx="2745619" cy="399143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512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System and Safety Development Process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00112" y="2012650"/>
            <a:ext cx="7345363" cy="4107539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en-US" dirty="0" smtClean="0"/>
              <a:t>A </a:t>
            </a:r>
            <a:r>
              <a:rPr lang="en-US" dirty="0">
                <a:solidFill>
                  <a:srgbClr val="0E58C4"/>
                </a:solidFill>
              </a:rPr>
              <a:t>rebreather system's safety </a:t>
            </a:r>
            <a:r>
              <a:rPr lang="en-US" dirty="0" smtClean="0">
                <a:solidFill>
                  <a:srgbClr val="0E58C4"/>
                </a:solidFill>
              </a:rPr>
              <a:t>goal</a:t>
            </a:r>
            <a:r>
              <a:rPr lang="en-US" dirty="0" smtClean="0"/>
              <a:t> </a:t>
            </a:r>
            <a:r>
              <a:rPr lang="en-US" dirty="0"/>
              <a:t>is to assist in the </a:t>
            </a:r>
            <a:r>
              <a:rPr lang="en-US" dirty="0">
                <a:solidFill>
                  <a:schemeClr val="tx1"/>
                </a:solidFill>
              </a:rPr>
              <a:t>maintenance of a safe PPO2 in the breathing loop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safety goal for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DiveCAN® </a:t>
            </a:r>
            <a:r>
              <a:rPr lang="en-US" dirty="0" smtClean="0"/>
              <a:t>is to provide:</a:t>
            </a:r>
          </a:p>
          <a:p>
            <a:pPr marL="1036638" lvl="2" indent="-457200">
              <a:buFont typeface="+mj-lt"/>
              <a:buAutoNum type="alphaLcParenR"/>
            </a:pPr>
            <a:r>
              <a:rPr lang="en-US" dirty="0"/>
              <a:t>p</a:t>
            </a:r>
            <a:r>
              <a:rPr lang="en-US" dirty="0" smtClean="0"/>
              <a:t>redictable critical </a:t>
            </a:r>
            <a:r>
              <a:rPr lang="en-US" dirty="0"/>
              <a:t>data transmission that is resilient to electrical </a:t>
            </a:r>
            <a:r>
              <a:rPr lang="en-US" dirty="0" smtClean="0"/>
              <a:t>interference; </a:t>
            </a:r>
          </a:p>
          <a:p>
            <a:pPr marL="1036638" lvl="2" indent="-457200">
              <a:buFont typeface="+mj-lt"/>
              <a:buAutoNum type="alphaLcParenR"/>
            </a:pPr>
            <a:r>
              <a:rPr lang="en-US" dirty="0" smtClean="0"/>
              <a:t>the </a:t>
            </a:r>
            <a:r>
              <a:rPr lang="en-US" dirty="0"/>
              <a:t>optional ability of power distribution such that there is no single point of failure in the supply of power that results in the loss of critical </a:t>
            </a:r>
            <a:r>
              <a:rPr lang="en-US" dirty="0" smtClean="0"/>
              <a:t>data;</a:t>
            </a:r>
          </a:p>
          <a:p>
            <a:pPr marL="1036638" lvl="2" indent="-457200">
              <a:buFont typeface="+mj-lt"/>
              <a:buAutoNum type="alphaLcParenR"/>
            </a:pPr>
            <a:r>
              <a:rPr lang="en-US" dirty="0" smtClean="0"/>
              <a:t>the </a:t>
            </a:r>
            <a:r>
              <a:rPr lang="en-US" dirty="0"/>
              <a:t>ability to minimize the possibility that any </a:t>
            </a:r>
            <a:r>
              <a:rPr lang="en-US" dirty="0" smtClean="0"/>
              <a:t>DiveCAN® node </a:t>
            </a:r>
            <a:r>
              <a:rPr lang="en-US" dirty="0"/>
              <a:t>is inactive when life-support depends upon action of the node.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0788" y="6326648"/>
            <a:ext cx="7670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ASSURE 2013 Workshop </a:t>
            </a:r>
            <a:r>
              <a:rPr lang="en-US" sz="1400" dirty="0"/>
              <a:t> </a:t>
            </a:r>
            <a:r>
              <a:rPr lang="en-US" sz="1400" dirty="0">
                <a:latin typeface="Wingdings"/>
                <a:ea typeface="Wingdings"/>
                <a:cs typeface="Wingdings"/>
                <a:sym typeface="Wingdings"/>
              </a:rPr>
              <a:t>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400" dirty="0" smtClean="0"/>
              <a:t> </a:t>
            </a:r>
            <a:r>
              <a:rPr lang="en-US" sz="1400" dirty="0"/>
              <a:t>Creating Safety Assurance Cases for Rebreather Systems</a:t>
            </a:r>
            <a:r>
              <a:rPr lang="en-US" sz="1400" dirty="0" smtClean="0"/>
              <a:t>   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</a:t>
            </a:r>
            <a:r>
              <a:rPr lang="en-US" sz="1400" dirty="0" smtClean="0"/>
              <a:t>  </a:t>
            </a:r>
            <a:fld id="{80C6FAA0-313E-E54D-821C-6E53C651A8A0}" type="slidenum">
              <a:rPr lang="en-US" sz="1400" smtClean="0"/>
              <a:t>11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78104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System and Safety Development Process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00112" y="2000555"/>
            <a:ext cx="7345363" cy="4083349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 smtClean="0"/>
              <a:t>There are several hazards for rebreather divers, such as </a:t>
            </a:r>
            <a:r>
              <a:rPr lang="en-US" dirty="0"/>
              <a:t>hypoxia and </a:t>
            </a:r>
            <a:r>
              <a:rPr lang="en-US" dirty="0" err="1" smtClean="0"/>
              <a:t>hyperoxia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identification of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hazards</a:t>
            </a:r>
            <a:r>
              <a:rPr lang="en-US" dirty="0"/>
              <a:t> for a sub-system </a:t>
            </a:r>
            <a:r>
              <a:rPr lang="en-US" dirty="0" smtClean="0"/>
              <a:t>focus </a:t>
            </a:r>
            <a:r>
              <a:rPr lang="en-US" dirty="0"/>
              <a:t>on how the sub-system </a:t>
            </a:r>
            <a:r>
              <a:rPr lang="en-US" dirty="0" smtClean="0"/>
              <a:t>can </a:t>
            </a:r>
            <a:r>
              <a:rPr lang="en-US" dirty="0"/>
              <a:t>contribute to rebreather hazards</a:t>
            </a:r>
            <a:r>
              <a:rPr lang="en-US" dirty="0" smtClean="0"/>
              <a:t>. For </a:t>
            </a:r>
            <a:r>
              <a:rPr lang="en-US" dirty="0"/>
              <a:t>DiveCAN</a:t>
            </a:r>
            <a:r>
              <a:rPr lang="en-US" dirty="0" smtClean="0"/>
              <a:t>®:</a:t>
            </a:r>
          </a:p>
          <a:p>
            <a:pPr marL="579438" lvl="2" indent="0">
              <a:buNone/>
            </a:pPr>
            <a:r>
              <a:rPr lang="en-US" b="1" dirty="0" smtClean="0"/>
              <a:t>   H1. </a:t>
            </a:r>
            <a:r>
              <a:rPr lang="en-US" dirty="0"/>
              <a:t>Delay of critical data</a:t>
            </a:r>
          </a:p>
          <a:p>
            <a:pPr marL="579438" lvl="2" indent="0">
              <a:buNone/>
            </a:pPr>
            <a:r>
              <a:rPr lang="en-US" b="1" dirty="0" smtClean="0"/>
              <a:t>   H2. </a:t>
            </a:r>
            <a:r>
              <a:rPr lang="en-US" dirty="0" smtClean="0"/>
              <a:t>Loss </a:t>
            </a:r>
            <a:r>
              <a:rPr lang="en-US" dirty="0"/>
              <a:t>of critical data</a:t>
            </a:r>
          </a:p>
          <a:p>
            <a:pPr marL="579438" lvl="2" indent="0">
              <a:buNone/>
            </a:pPr>
            <a:r>
              <a:rPr lang="en-US" b="1" dirty="0" smtClean="0"/>
              <a:t>   H3. </a:t>
            </a:r>
            <a:r>
              <a:rPr lang="en-US" dirty="0" smtClean="0"/>
              <a:t>Corruption </a:t>
            </a:r>
            <a:r>
              <a:rPr lang="en-US" dirty="0"/>
              <a:t>of critical data</a:t>
            </a:r>
          </a:p>
          <a:p>
            <a:pPr marL="579438" lvl="2" indent="0">
              <a:buNone/>
            </a:pPr>
            <a:r>
              <a:rPr lang="en-US" b="1" dirty="0" smtClean="0"/>
              <a:t>   H4. </a:t>
            </a:r>
            <a:r>
              <a:rPr lang="en-US" dirty="0" smtClean="0"/>
              <a:t>Loss </a:t>
            </a:r>
            <a:r>
              <a:rPr lang="en-US" dirty="0"/>
              <a:t>of power</a:t>
            </a:r>
          </a:p>
          <a:p>
            <a:pPr marL="579438" lvl="2" indent="0">
              <a:buNone/>
            </a:pPr>
            <a:r>
              <a:rPr lang="en-US" b="1" dirty="0" smtClean="0"/>
              <a:t>   H5. </a:t>
            </a:r>
            <a:r>
              <a:rPr lang="en-US" dirty="0" smtClean="0"/>
              <a:t>Wakeup </a:t>
            </a:r>
            <a:r>
              <a:rPr lang="en-US" dirty="0"/>
              <a:t>status not propagated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0788" y="6326648"/>
            <a:ext cx="7670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ASSURE 2013 Workshop </a:t>
            </a:r>
            <a:r>
              <a:rPr lang="en-US" sz="1400" dirty="0"/>
              <a:t> </a:t>
            </a:r>
            <a:r>
              <a:rPr lang="en-US" sz="1400" dirty="0">
                <a:latin typeface="Wingdings"/>
                <a:ea typeface="Wingdings"/>
                <a:cs typeface="Wingdings"/>
                <a:sym typeface="Wingdings"/>
              </a:rPr>
              <a:t>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400" dirty="0" smtClean="0"/>
              <a:t> </a:t>
            </a:r>
            <a:r>
              <a:rPr lang="en-US" sz="1400" dirty="0"/>
              <a:t>Creating Safety Assurance Cases for Rebreather Systems</a:t>
            </a:r>
            <a:r>
              <a:rPr lang="en-US" sz="1400" dirty="0" smtClean="0"/>
              <a:t>   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</a:t>
            </a:r>
            <a:r>
              <a:rPr lang="en-US" sz="1400" dirty="0" smtClean="0"/>
              <a:t>  </a:t>
            </a:r>
            <a:fld id="{80C6FAA0-313E-E54D-821C-6E53C651A8A0}" type="slidenum">
              <a:rPr lang="en-US" sz="1400" smtClean="0"/>
              <a:t>12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978196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System and Safety Development Process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00112" y="2181980"/>
            <a:ext cx="7345363" cy="3514874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>
                <a:solidFill>
                  <a:srgbClr val="0E58C4"/>
                </a:solidFill>
              </a:rPr>
              <a:t>method </a:t>
            </a:r>
            <a:r>
              <a:rPr lang="en-US" dirty="0" smtClean="0">
                <a:solidFill>
                  <a:srgbClr val="0E58C4"/>
                </a:solidFill>
              </a:rPr>
              <a:t>for </a:t>
            </a:r>
            <a:r>
              <a:rPr lang="en-US" dirty="0">
                <a:solidFill>
                  <a:srgbClr val="0E58C4"/>
                </a:solidFill>
              </a:rPr>
              <a:t>risk assessmen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t</a:t>
            </a:r>
            <a:r>
              <a:rPr lang="en-US" dirty="0"/>
              <a:t> is </a:t>
            </a:r>
            <a:r>
              <a:rPr lang="en-US" dirty="0" smtClean="0"/>
              <a:t>performed </a:t>
            </a:r>
            <a:r>
              <a:rPr lang="en-US" dirty="0"/>
              <a:t>in terms of three variables: </a:t>
            </a:r>
            <a:endParaRPr lang="en-US" dirty="0" smtClean="0"/>
          </a:p>
          <a:p>
            <a:pPr lvl="2">
              <a:buFont typeface="Wingdings" charset="2"/>
              <a:buChar char="§"/>
            </a:pPr>
            <a:r>
              <a:rPr lang="en-US" i="1" dirty="0" smtClean="0"/>
              <a:t>Severity</a:t>
            </a:r>
            <a:r>
              <a:rPr lang="en-US" dirty="0" smtClean="0"/>
              <a:t>: evaluation </a:t>
            </a:r>
            <a:r>
              <a:rPr lang="en-US" dirty="0"/>
              <a:t>of the worst plausible harmful consequence given the occurrence of a failure mode or other hazard cause. </a:t>
            </a:r>
            <a:r>
              <a:rPr lang="en-US" dirty="0" smtClean="0"/>
              <a:t> </a:t>
            </a:r>
          </a:p>
          <a:p>
            <a:pPr lvl="2">
              <a:buFont typeface="Wingdings" charset="2"/>
              <a:buChar char="§"/>
            </a:pPr>
            <a:r>
              <a:rPr lang="en-US" i="1" dirty="0" smtClean="0"/>
              <a:t>Likelihood</a:t>
            </a:r>
            <a:r>
              <a:rPr lang="en-US" dirty="0" smtClean="0"/>
              <a:t>: possibility </a:t>
            </a:r>
            <a:r>
              <a:rPr lang="en-US" dirty="0"/>
              <a:t>of the actual occurrence of a failure mode or other hazard cause</a:t>
            </a:r>
            <a:r>
              <a:rPr lang="en-US" dirty="0" smtClean="0"/>
              <a:t>.</a:t>
            </a:r>
          </a:p>
          <a:p>
            <a:pPr lvl="2">
              <a:buFont typeface="Wingdings" charset="2"/>
              <a:buChar char="§"/>
            </a:pPr>
            <a:r>
              <a:rPr lang="en-US" i="1" dirty="0" smtClean="0"/>
              <a:t>Controllability</a:t>
            </a:r>
            <a:r>
              <a:rPr lang="en-US" dirty="0" smtClean="0"/>
              <a:t>: possibility </a:t>
            </a:r>
            <a:r>
              <a:rPr lang="en-US" dirty="0"/>
              <a:t>that the diver could intervene to prevent or reduce the harmful consequence. 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30788" y="6326648"/>
            <a:ext cx="7670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ASSURE 2013 Workshop </a:t>
            </a:r>
            <a:r>
              <a:rPr lang="en-US" sz="1400" dirty="0"/>
              <a:t> </a:t>
            </a:r>
            <a:r>
              <a:rPr lang="en-US" sz="1400" dirty="0">
                <a:latin typeface="Wingdings"/>
                <a:ea typeface="Wingdings"/>
                <a:cs typeface="Wingdings"/>
                <a:sym typeface="Wingdings"/>
              </a:rPr>
              <a:t>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400" dirty="0" smtClean="0"/>
              <a:t> </a:t>
            </a:r>
            <a:r>
              <a:rPr lang="en-US" sz="1400" dirty="0"/>
              <a:t>Creating Safety Assurance Cases for Rebreather Systems</a:t>
            </a:r>
            <a:r>
              <a:rPr lang="en-US" sz="1400" dirty="0" smtClean="0"/>
              <a:t>   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</a:t>
            </a:r>
            <a:r>
              <a:rPr lang="en-US" sz="1400" dirty="0" smtClean="0"/>
              <a:t>  </a:t>
            </a:r>
            <a:fld id="{80C6FAA0-313E-E54D-821C-6E53C651A8A0}" type="slidenum">
              <a:rPr lang="en-US" sz="1400" smtClean="0"/>
              <a:t>13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66803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9428" y="2448055"/>
            <a:ext cx="7849809" cy="1676400"/>
          </a:xfrm>
        </p:spPr>
        <p:txBody>
          <a:bodyPr/>
          <a:lstStyle/>
          <a:p>
            <a:r>
              <a:rPr lang="en-US" sz="4400" dirty="0"/>
              <a:t>Goal Structuring Notation (GSN) for </a:t>
            </a:r>
            <a:r>
              <a:rPr lang="en-US" sz="4400" dirty="0" smtClean="0"/>
              <a:t>Safety </a:t>
            </a:r>
            <a:r>
              <a:rPr lang="en-US" sz="4400" dirty="0"/>
              <a:t>and Confidence </a:t>
            </a:r>
            <a:r>
              <a:rPr lang="en-US" sz="4400" dirty="0" smtClean="0"/>
              <a:t>Arguments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730788" y="6326648"/>
            <a:ext cx="7670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ASSURE 2013 Workshop </a:t>
            </a:r>
            <a:r>
              <a:rPr lang="en-US" sz="1400" dirty="0"/>
              <a:t> </a:t>
            </a:r>
            <a:r>
              <a:rPr lang="en-US" sz="1400" dirty="0">
                <a:latin typeface="Wingdings"/>
                <a:ea typeface="Wingdings"/>
                <a:cs typeface="Wingdings"/>
                <a:sym typeface="Wingdings"/>
              </a:rPr>
              <a:t>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400" dirty="0" smtClean="0"/>
              <a:t> </a:t>
            </a:r>
            <a:r>
              <a:rPr lang="en-US" sz="1400" dirty="0"/>
              <a:t>Creating Safety Assurance Cases for Rebreather Systems</a:t>
            </a:r>
            <a:r>
              <a:rPr lang="en-US" sz="1400" dirty="0" smtClean="0"/>
              <a:t>   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</a:t>
            </a:r>
            <a:r>
              <a:rPr lang="en-US" sz="1400" dirty="0" smtClean="0"/>
              <a:t>  </a:t>
            </a:r>
            <a:fld id="{80C6FAA0-313E-E54D-821C-6E53C651A8A0}" type="slidenum">
              <a:rPr lang="en-US" sz="1400" smtClean="0"/>
              <a:t>14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20176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09" y="244158"/>
            <a:ext cx="8212668" cy="1339850"/>
          </a:xfrm>
        </p:spPr>
        <p:txBody>
          <a:bodyPr>
            <a:noAutofit/>
          </a:bodyPr>
          <a:lstStyle/>
          <a:p>
            <a:r>
              <a:rPr lang="en-US" sz="4000" dirty="0"/>
              <a:t>Goal Structuring Notation (GSN) for Safety and Confidence Arguments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00112" y="1915890"/>
            <a:ext cx="7500815" cy="1652207"/>
          </a:xfrm>
        </p:spPr>
        <p:txBody>
          <a:bodyPr>
            <a:normAutofit/>
          </a:bodyPr>
          <a:lstStyle/>
          <a:p>
            <a:r>
              <a:rPr lang="en-US" sz="2200" dirty="0" smtClean="0"/>
              <a:t>Our use of GSN compelled domain experts to re-examine fundamental questions about what claims could be rightfully made about the safety of DiveCAN®.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0788" y="6326648"/>
            <a:ext cx="7670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ASSURE 2013 Workshop </a:t>
            </a:r>
            <a:r>
              <a:rPr lang="en-US" sz="1400" dirty="0"/>
              <a:t> </a:t>
            </a:r>
            <a:r>
              <a:rPr lang="en-US" sz="1400" dirty="0">
                <a:latin typeface="Wingdings"/>
                <a:ea typeface="Wingdings"/>
                <a:cs typeface="Wingdings"/>
                <a:sym typeface="Wingdings"/>
              </a:rPr>
              <a:t>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400" dirty="0" smtClean="0"/>
              <a:t> </a:t>
            </a:r>
            <a:r>
              <a:rPr lang="en-US" sz="1400" dirty="0"/>
              <a:t>Creating Safety Assurance Cases for Rebreather Systems</a:t>
            </a:r>
            <a:r>
              <a:rPr lang="en-US" sz="1400" dirty="0" smtClean="0"/>
              <a:t>   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</a:t>
            </a:r>
            <a:r>
              <a:rPr lang="en-US" sz="1400" dirty="0" smtClean="0"/>
              <a:t>  </a:t>
            </a:r>
            <a:fld id="{80C6FAA0-313E-E54D-821C-6E53C651A8A0}" type="slidenum">
              <a:rPr lang="en-US" sz="1400" smtClean="0"/>
              <a:t>15</a:t>
            </a:fld>
            <a:endParaRPr lang="en-US" sz="1400" dirty="0"/>
          </a:p>
        </p:txBody>
      </p:sp>
      <p:pic>
        <p:nvPicPr>
          <p:cNvPr id="6" name="Picture 5" descr="GSN_DCAN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728" y="3256317"/>
            <a:ext cx="7561090" cy="3163092"/>
          </a:xfrm>
          <a:prstGeom prst="rect">
            <a:avLst/>
          </a:prstGeom>
        </p:spPr>
      </p:pic>
      <p:sp>
        <p:nvSpPr>
          <p:cNvPr id="5" name="Donut 4"/>
          <p:cNvSpPr/>
          <p:nvPr/>
        </p:nvSpPr>
        <p:spPr>
          <a:xfrm>
            <a:off x="4511521" y="3256317"/>
            <a:ext cx="2455334" cy="1221619"/>
          </a:xfrm>
          <a:prstGeom prst="donut">
            <a:avLst>
              <a:gd name="adj" fmla="val 485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680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09" y="244158"/>
            <a:ext cx="8212668" cy="1339850"/>
          </a:xfrm>
        </p:spPr>
        <p:txBody>
          <a:bodyPr>
            <a:noAutofit/>
          </a:bodyPr>
          <a:lstStyle/>
          <a:p>
            <a:r>
              <a:rPr lang="en-US" sz="4000" dirty="0"/>
              <a:t>Goal Structuring Notation (GSN) for Safety and Confidence Arguments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00112" y="1915890"/>
            <a:ext cx="7345363" cy="1652207"/>
          </a:xfrm>
        </p:spPr>
        <p:txBody>
          <a:bodyPr>
            <a:normAutofit/>
          </a:bodyPr>
          <a:lstStyle/>
          <a:p>
            <a:r>
              <a:rPr lang="en-US" sz="2200" dirty="0" smtClean="0"/>
              <a:t>Use of </a:t>
            </a:r>
            <a:r>
              <a:rPr lang="en-US" sz="2200" dirty="0"/>
              <a:t>GSN </a:t>
            </a:r>
            <a:r>
              <a:rPr lang="en-US" sz="2200" dirty="0" smtClean="0"/>
              <a:t>made </a:t>
            </a:r>
            <a:r>
              <a:rPr lang="en-US" sz="2200" dirty="0"/>
              <a:t>it easier for us to check the relationship of the identified hazards with the safety claims made about the system</a:t>
            </a:r>
            <a:r>
              <a:rPr lang="en-US" sz="2200" dirty="0" smtClean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0788" y="6326648"/>
            <a:ext cx="7670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ASSURE 2013 Workshop </a:t>
            </a:r>
            <a:r>
              <a:rPr lang="en-US" sz="1400" dirty="0"/>
              <a:t> </a:t>
            </a:r>
            <a:r>
              <a:rPr lang="en-US" sz="1400" dirty="0">
                <a:latin typeface="Wingdings"/>
                <a:ea typeface="Wingdings"/>
                <a:cs typeface="Wingdings"/>
                <a:sym typeface="Wingdings"/>
              </a:rPr>
              <a:t>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400" dirty="0" smtClean="0"/>
              <a:t> </a:t>
            </a:r>
            <a:r>
              <a:rPr lang="en-US" sz="1400" dirty="0"/>
              <a:t>Creating Safety Assurance Cases for Rebreather Systems</a:t>
            </a:r>
            <a:r>
              <a:rPr lang="en-US" sz="1400" dirty="0" smtClean="0"/>
              <a:t>   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</a:t>
            </a:r>
            <a:r>
              <a:rPr lang="en-US" sz="1400" dirty="0" smtClean="0"/>
              <a:t>  </a:t>
            </a:r>
            <a:fld id="{80C6FAA0-313E-E54D-821C-6E53C651A8A0}" type="slidenum">
              <a:rPr lang="en-US" sz="1400" smtClean="0"/>
              <a:t>16</a:t>
            </a:fld>
            <a:endParaRPr lang="en-US" sz="1400" dirty="0"/>
          </a:p>
        </p:txBody>
      </p:sp>
      <p:pic>
        <p:nvPicPr>
          <p:cNvPr id="6" name="Picture 5" descr="GSN_DCAN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728" y="3256317"/>
            <a:ext cx="7561090" cy="3163092"/>
          </a:xfrm>
          <a:prstGeom prst="rect">
            <a:avLst/>
          </a:prstGeom>
        </p:spPr>
      </p:pic>
      <p:sp>
        <p:nvSpPr>
          <p:cNvPr id="8" name="Donut 7"/>
          <p:cNvSpPr/>
          <p:nvPr/>
        </p:nvSpPr>
        <p:spPr>
          <a:xfrm>
            <a:off x="1185330" y="5397175"/>
            <a:ext cx="1403047" cy="811220"/>
          </a:xfrm>
          <a:prstGeom prst="donut">
            <a:avLst>
              <a:gd name="adj" fmla="val 485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8290" y="5590696"/>
            <a:ext cx="4539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H3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4106519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09" y="244158"/>
            <a:ext cx="8212668" cy="1339850"/>
          </a:xfrm>
        </p:spPr>
        <p:txBody>
          <a:bodyPr>
            <a:noAutofit/>
          </a:bodyPr>
          <a:lstStyle/>
          <a:p>
            <a:r>
              <a:rPr lang="en-US" sz="4000" dirty="0"/>
              <a:t>Goal Structuring Notation (GSN) for Safety and Confidence Arguments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00112" y="1915890"/>
            <a:ext cx="7345363" cy="1652207"/>
          </a:xfrm>
        </p:spPr>
        <p:txBody>
          <a:bodyPr>
            <a:normAutofit/>
          </a:bodyPr>
          <a:lstStyle/>
          <a:p>
            <a:r>
              <a:rPr lang="en-US" sz="2200" dirty="0" smtClean="0"/>
              <a:t>Use of GSN provided </a:t>
            </a:r>
            <a:r>
              <a:rPr lang="en-US" sz="2200" dirty="0"/>
              <a:t>the means to </a:t>
            </a:r>
            <a:r>
              <a:rPr lang="en-US" sz="2200" dirty="0" smtClean="0"/>
              <a:t>discuss </a:t>
            </a:r>
            <a:r>
              <a:rPr lang="en-US" sz="2200" dirty="0"/>
              <a:t>and identify the context </a:t>
            </a:r>
            <a:r>
              <a:rPr lang="en-US" sz="2200" dirty="0" smtClean="0"/>
              <a:t>and the </a:t>
            </a:r>
            <a:r>
              <a:rPr lang="en-US" sz="2200" dirty="0"/>
              <a:t>assumptions under which these safety claims hold.</a:t>
            </a:r>
            <a:endParaRPr lang="en-US" sz="22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30788" y="6326648"/>
            <a:ext cx="7670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ASSURE 2013 Workshop </a:t>
            </a:r>
            <a:r>
              <a:rPr lang="en-US" sz="1400" dirty="0"/>
              <a:t> </a:t>
            </a:r>
            <a:r>
              <a:rPr lang="en-US" sz="1400" dirty="0">
                <a:latin typeface="Wingdings"/>
                <a:ea typeface="Wingdings"/>
                <a:cs typeface="Wingdings"/>
                <a:sym typeface="Wingdings"/>
              </a:rPr>
              <a:t>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400" dirty="0" smtClean="0"/>
              <a:t> </a:t>
            </a:r>
            <a:r>
              <a:rPr lang="en-US" sz="1400" dirty="0"/>
              <a:t>Creating Safety Assurance Cases for Rebreather Systems</a:t>
            </a:r>
            <a:r>
              <a:rPr lang="en-US" sz="1400" dirty="0" smtClean="0"/>
              <a:t>   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</a:t>
            </a:r>
            <a:r>
              <a:rPr lang="en-US" sz="1400" dirty="0" smtClean="0"/>
              <a:t>  </a:t>
            </a:r>
            <a:fld id="{80C6FAA0-313E-E54D-821C-6E53C651A8A0}" type="slidenum">
              <a:rPr lang="en-US" sz="1400" smtClean="0"/>
              <a:t>17</a:t>
            </a:fld>
            <a:endParaRPr lang="en-US" sz="1400" dirty="0"/>
          </a:p>
        </p:txBody>
      </p:sp>
      <p:pic>
        <p:nvPicPr>
          <p:cNvPr id="6" name="Picture 5" descr="GSN_DCAN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728" y="3268075"/>
            <a:ext cx="7561090" cy="3163092"/>
          </a:xfrm>
          <a:prstGeom prst="rect">
            <a:avLst/>
          </a:prstGeom>
        </p:spPr>
      </p:pic>
      <p:sp>
        <p:nvSpPr>
          <p:cNvPr id="8" name="Donut 7"/>
          <p:cNvSpPr/>
          <p:nvPr/>
        </p:nvSpPr>
        <p:spPr>
          <a:xfrm>
            <a:off x="1019868" y="4332456"/>
            <a:ext cx="2088606" cy="1112762"/>
          </a:xfrm>
          <a:prstGeom prst="donut">
            <a:avLst>
              <a:gd name="adj" fmla="val 485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onut 8"/>
          <p:cNvSpPr/>
          <p:nvPr/>
        </p:nvSpPr>
        <p:spPr>
          <a:xfrm>
            <a:off x="900112" y="3435049"/>
            <a:ext cx="1978555" cy="955524"/>
          </a:xfrm>
          <a:prstGeom prst="donut">
            <a:avLst>
              <a:gd name="adj" fmla="val 485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519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09" y="244158"/>
            <a:ext cx="8212668" cy="1339850"/>
          </a:xfrm>
        </p:spPr>
        <p:txBody>
          <a:bodyPr>
            <a:noAutofit/>
          </a:bodyPr>
          <a:lstStyle/>
          <a:p>
            <a:r>
              <a:rPr lang="en-US" sz="4000" dirty="0"/>
              <a:t>Goal Structuring Notation (GSN) for Safety and Confidence Arguments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00112" y="2292651"/>
            <a:ext cx="7345363" cy="3575352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>
                <a:solidFill>
                  <a:srgbClr val="0E58C4"/>
                </a:solidFill>
              </a:rPr>
              <a:t>confidence argument </a:t>
            </a:r>
            <a:r>
              <a:rPr lang="en-US" dirty="0"/>
              <a:t>discusses issues of sufficiency </a:t>
            </a:r>
            <a:r>
              <a:rPr lang="en-US" dirty="0" smtClean="0"/>
              <a:t>and completeness </a:t>
            </a:r>
            <a:r>
              <a:rPr lang="en-US" dirty="0"/>
              <a:t>of the development and safety </a:t>
            </a:r>
            <a:r>
              <a:rPr lang="en-US" dirty="0" smtClean="0"/>
              <a:t>process.</a:t>
            </a:r>
          </a:p>
          <a:p>
            <a:r>
              <a:rPr lang="en-US" dirty="0" smtClean="0"/>
              <a:t>To avoid </a:t>
            </a:r>
            <a:r>
              <a:rPr lang="en-US" b="1" i="1" dirty="0" smtClean="0"/>
              <a:t>confirmation bias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Constant questioning of arguments. </a:t>
            </a:r>
            <a:endParaRPr lang="en-US" dirty="0"/>
          </a:p>
          <a:p>
            <a:pPr lvl="1"/>
            <a:r>
              <a:rPr lang="en-US" dirty="0" smtClean="0"/>
              <a:t>Analysis </a:t>
            </a:r>
            <a:r>
              <a:rPr lang="en-US" dirty="0"/>
              <a:t>and </a:t>
            </a:r>
            <a:r>
              <a:rPr lang="en-US" dirty="0" smtClean="0"/>
              <a:t>documentation </a:t>
            </a:r>
            <a:r>
              <a:rPr lang="en-US" dirty="0"/>
              <a:t>of </a:t>
            </a:r>
            <a:r>
              <a:rPr lang="en-US" dirty="0" smtClean="0"/>
              <a:t>what </a:t>
            </a:r>
            <a:r>
              <a:rPr lang="en-US" dirty="0"/>
              <a:t>to include and exclude in the system to increase safety.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0788" y="6326648"/>
            <a:ext cx="7670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ASSURE 2013 Workshop </a:t>
            </a:r>
            <a:r>
              <a:rPr lang="en-US" sz="1400" dirty="0"/>
              <a:t> </a:t>
            </a:r>
            <a:r>
              <a:rPr lang="en-US" sz="1400" dirty="0">
                <a:latin typeface="Wingdings"/>
                <a:ea typeface="Wingdings"/>
                <a:cs typeface="Wingdings"/>
                <a:sym typeface="Wingdings"/>
              </a:rPr>
              <a:t>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400" dirty="0" smtClean="0"/>
              <a:t> </a:t>
            </a:r>
            <a:r>
              <a:rPr lang="en-US" sz="1400" dirty="0"/>
              <a:t>Creating Safety Assurance Cases for Rebreather Systems</a:t>
            </a:r>
            <a:r>
              <a:rPr lang="en-US" sz="1400" dirty="0" smtClean="0"/>
              <a:t>   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</a:t>
            </a:r>
            <a:r>
              <a:rPr lang="en-US" sz="1400" dirty="0" smtClean="0"/>
              <a:t>  </a:t>
            </a:r>
            <a:fld id="{80C6FAA0-313E-E54D-821C-6E53C651A8A0}" type="slidenum">
              <a:rPr lang="en-US" sz="1400" smtClean="0"/>
              <a:t>18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67161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9428" y="2024730"/>
            <a:ext cx="7849809" cy="1676400"/>
          </a:xfrm>
        </p:spPr>
        <p:txBody>
          <a:bodyPr/>
          <a:lstStyle/>
          <a:p>
            <a:r>
              <a:rPr lang="en-US" sz="4400" dirty="0"/>
              <a:t>Compliance Arguments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0788" y="6326648"/>
            <a:ext cx="7670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ASSURE 2013 Workshop </a:t>
            </a:r>
            <a:r>
              <a:rPr lang="en-US" sz="1400" dirty="0"/>
              <a:t> </a:t>
            </a:r>
            <a:r>
              <a:rPr lang="en-US" sz="1400" dirty="0">
                <a:latin typeface="Wingdings"/>
                <a:ea typeface="Wingdings"/>
                <a:cs typeface="Wingdings"/>
                <a:sym typeface="Wingdings"/>
              </a:rPr>
              <a:t>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400" dirty="0" smtClean="0"/>
              <a:t> </a:t>
            </a:r>
            <a:r>
              <a:rPr lang="en-US" sz="1400" dirty="0"/>
              <a:t>Creating Safety Assurance Cases for Rebreather Systems</a:t>
            </a:r>
            <a:r>
              <a:rPr lang="en-US" sz="1400" dirty="0" smtClean="0"/>
              <a:t>   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</a:t>
            </a:r>
            <a:r>
              <a:rPr lang="en-US" sz="1400" dirty="0" smtClean="0"/>
              <a:t>  </a:t>
            </a:r>
            <a:fld id="{80C6FAA0-313E-E54D-821C-6E53C651A8A0}" type="slidenum">
              <a:rPr lang="en-US" sz="1400" smtClean="0"/>
              <a:t>19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838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353" y="244158"/>
            <a:ext cx="7500814" cy="1339850"/>
          </a:xfrm>
        </p:spPr>
        <p:txBody>
          <a:bodyPr>
            <a:normAutofit/>
          </a:bodyPr>
          <a:lstStyle/>
          <a:p>
            <a:r>
              <a:rPr lang="en-US" sz="4300" dirty="0" err="1" smtClean="0"/>
              <a:t>Rebreathers</a:t>
            </a:r>
            <a:endParaRPr lang="en-US" sz="43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199" y="1921791"/>
            <a:ext cx="4041614" cy="86359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Rebreather</a:t>
            </a:r>
            <a:r>
              <a:rPr lang="en-US" dirty="0" smtClean="0"/>
              <a:t>: self-contained underwater breathing apparatus.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0788" y="6326648"/>
            <a:ext cx="7670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ASSURE 2013 Workshop </a:t>
            </a:r>
            <a:r>
              <a:rPr lang="en-US" sz="1400" dirty="0"/>
              <a:t> </a:t>
            </a:r>
            <a:r>
              <a:rPr lang="en-US" sz="1400" dirty="0">
                <a:latin typeface="Wingdings"/>
                <a:ea typeface="Wingdings"/>
                <a:cs typeface="Wingdings"/>
                <a:sym typeface="Wingdings"/>
              </a:rPr>
              <a:t>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400" dirty="0" smtClean="0"/>
              <a:t> </a:t>
            </a:r>
            <a:r>
              <a:rPr lang="en-US" sz="1400" dirty="0"/>
              <a:t>Creating Safety Assurance Cases for Rebreather Systems</a:t>
            </a:r>
            <a:r>
              <a:rPr lang="en-US" sz="1400" dirty="0" smtClean="0"/>
              <a:t>   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</a:t>
            </a:r>
            <a:r>
              <a:rPr lang="en-US" sz="1400" dirty="0" smtClean="0"/>
              <a:t>  </a:t>
            </a:r>
            <a:fld id="{80C6FAA0-313E-E54D-821C-6E53C651A8A0}" type="slidenum">
              <a:rPr lang="en-US" sz="1400" smtClean="0"/>
              <a:t>2</a:t>
            </a:fld>
            <a:endParaRPr lang="en-US" sz="1400" dirty="0"/>
          </a:p>
        </p:txBody>
      </p:sp>
      <p:pic>
        <p:nvPicPr>
          <p:cNvPr id="12" name="Picture 11" descr="British_navy_frogma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5927" y="1801864"/>
            <a:ext cx="1962757" cy="4512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974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09" y="244158"/>
            <a:ext cx="8212668" cy="1339850"/>
          </a:xfrm>
        </p:spPr>
        <p:txBody>
          <a:bodyPr>
            <a:noAutofit/>
          </a:bodyPr>
          <a:lstStyle/>
          <a:p>
            <a:r>
              <a:rPr lang="en-US" sz="4000" dirty="0" smtClean="0"/>
              <a:t>Compliance </a:t>
            </a:r>
            <a:r>
              <a:rPr lang="en-US" sz="4000" dirty="0"/>
              <a:t>Arguments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00112" y="2079175"/>
            <a:ext cx="7345363" cy="2950025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0E58C4"/>
                </a:solidFill>
              </a:rPr>
              <a:t>compliance argument</a:t>
            </a:r>
            <a:r>
              <a:rPr lang="en-US" dirty="0" smtClean="0"/>
              <a:t> explains how a safety </a:t>
            </a:r>
            <a:r>
              <a:rPr lang="en-US" dirty="0"/>
              <a:t>assurance case </a:t>
            </a:r>
            <a:r>
              <a:rPr lang="en-US" dirty="0" smtClean="0"/>
              <a:t>meets </a:t>
            </a:r>
            <a:r>
              <a:rPr lang="en-US" dirty="0"/>
              <a:t>the clauses of a </a:t>
            </a:r>
            <a:r>
              <a:rPr lang="en-US" dirty="0" smtClean="0"/>
              <a:t>standard.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Argument is included in our safety assurance case as a </a:t>
            </a:r>
            <a:r>
              <a:rPr lang="en-US" b="1" i="1" dirty="0" smtClean="0"/>
              <a:t>traceability matrix </a:t>
            </a:r>
            <a:r>
              <a:rPr lang="en-US" dirty="0" smtClean="0"/>
              <a:t>of the system under consideration with respect to EN 14143 Annex B.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0788" y="6326648"/>
            <a:ext cx="7670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ASSURE 2013 Workshop </a:t>
            </a:r>
            <a:r>
              <a:rPr lang="en-US" sz="1400" dirty="0"/>
              <a:t> </a:t>
            </a:r>
            <a:r>
              <a:rPr lang="en-US" sz="1400" dirty="0">
                <a:latin typeface="Wingdings"/>
                <a:ea typeface="Wingdings"/>
                <a:cs typeface="Wingdings"/>
                <a:sym typeface="Wingdings"/>
              </a:rPr>
              <a:t>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400" dirty="0" smtClean="0"/>
              <a:t> </a:t>
            </a:r>
            <a:r>
              <a:rPr lang="en-US" sz="1400" dirty="0"/>
              <a:t>Creating Safety Assurance Cases for Rebreather Systems</a:t>
            </a:r>
            <a:r>
              <a:rPr lang="en-US" sz="1400" dirty="0" smtClean="0"/>
              <a:t>   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</a:t>
            </a:r>
            <a:r>
              <a:rPr lang="en-US" sz="1400" dirty="0" smtClean="0"/>
              <a:t>  </a:t>
            </a:r>
            <a:fld id="{80C6FAA0-313E-E54D-821C-6E53C651A8A0}" type="slidenum">
              <a:rPr lang="en-US" sz="1400" smtClean="0"/>
              <a:t>20</a:t>
            </a:fld>
            <a:endParaRPr lang="en-US" sz="1400" dirty="0"/>
          </a:p>
        </p:txBody>
      </p:sp>
      <p:sp>
        <p:nvSpPr>
          <p:cNvPr id="3" name="Rounded Rectangle 2"/>
          <p:cNvSpPr/>
          <p:nvPr/>
        </p:nvSpPr>
        <p:spPr>
          <a:xfrm>
            <a:off x="1681240" y="4541760"/>
            <a:ext cx="5939047" cy="143847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2238" lvl="1" algn="just"/>
            <a:r>
              <a:rPr lang="en-US" dirty="0" smtClean="0"/>
              <a:t>In compliance with clause B</a:t>
            </a:r>
            <a:r>
              <a:rPr lang="en-US" dirty="0"/>
              <a:t>.</a:t>
            </a:r>
            <a:r>
              <a:rPr lang="en-US" dirty="0" smtClean="0"/>
              <a:t>2, the </a:t>
            </a:r>
            <a:r>
              <a:rPr lang="en-US" dirty="0"/>
              <a:t>DiveCAN® software </a:t>
            </a:r>
            <a:r>
              <a:rPr lang="en-US" dirty="0" smtClean="0"/>
              <a:t>has been </a:t>
            </a:r>
            <a:r>
              <a:rPr lang="en-US" dirty="0"/>
              <a:t>developed using a systematic lifecycle. </a:t>
            </a:r>
            <a:r>
              <a:rPr lang="en-US" dirty="0" smtClean="0"/>
              <a:t>Refer to  </a:t>
            </a:r>
            <a:r>
              <a:rPr lang="en-US" dirty="0"/>
              <a:t>section 3 in the DiveCAN® safety case document, where there are subsections related to each of the key stages listed in clause B.</a:t>
            </a:r>
            <a:r>
              <a:rPr lang="en-US" dirty="0" smtClean="0"/>
              <a:t>2 of EN 14143 Annex B.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578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9428" y="2024730"/>
            <a:ext cx="7849809" cy="1676400"/>
          </a:xfrm>
        </p:spPr>
        <p:txBody>
          <a:bodyPr/>
          <a:lstStyle/>
          <a:p>
            <a:r>
              <a:rPr lang="en-US" sz="4400" dirty="0" smtClean="0"/>
              <a:t>Conclusions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730788" y="6326648"/>
            <a:ext cx="7670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ASSURE 2013 Workshop </a:t>
            </a:r>
            <a:r>
              <a:rPr lang="en-US" sz="1400" dirty="0"/>
              <a:t> </a:t>
            </a:r>
            <a:r>
              <a:rPr lang="en-US" sz="1400" dirty="0">
                <a:latin typeface="Wingdings"/>
                <a:ea typeface="Wingdings"/>
                <a:cs typeface="Wingdings"/>
                <a:sym typeface="Wingdings"/>
              </a:rPr>
              <a:t>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400" dirty="0" smtClean="0"/>
              <a:t> </a:t>
            </a:r>
            <a:r>
              <a:rPr lang="en-US" sz="1400" dirty="0"/>
              <a:t>Creating Safety Assurance Cases for Rebreather Systems</a:t>
            </a:r>
            <a:r>
              <a:rPr lang="en-US" sz="1400" dirty="0" smtClean="0"/>
              <a:t>   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</a:t>
            </a:r>
            <a:r>
              <a:rPr lang="en-US" sz="1400" dirty="0" smtClean="0"/>
              <a:t>  </a:t>
            </a:r>
            <a:fld id="{80C6FAA0-313E-E54D-821C-6E53C651A8A0}" type="slidenum">
              <a:rPr lang="en-US" sz="1400" smtClean="0"/>
              <a:t>21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21616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0788" y="244158"/>
            <a:ext cx="7670139" cy="1339850"/>
          </a:xfrm>
        </p:spPr>
        <p:txBody>
          <a:bodyPr>
            <a:normAutofit/>
          </a:bodyPr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51732" y="1843320"/>
            <a:ext cx="7687506" cy="3471142"/>
          </a:xfrm>
        </p:spPr>
        <p:txBody>
          <a:bodyPr>
            <a:normAutofit lnSpcReduction="10000"/>
          </a:bodyPr>
          <a:lstStyle/>
          <a:p>
            <a:pPr marL="0" indent="0" defTabSz="457200">
              <a:spcBef>
                <a:spcPts val="0"/>
              </a:spcBef>
              <a:spcAft>
                <a:spcPts val="1800"/>
              </a:spcAft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b="1" dirty="0" smtClean="0">
                <a:solidFill>
                  <a:srgbClr val="404040"/>
                </a:solidFill>
              </a:rPr>
              <a:t>Creating a safety </a:t>
            </a:r>
            <a:r>
              <a:rPr lang="en-US" b="1" dirty="0">
                <a:solidFill>
                  <a:srgbClr val="404040"/>
                </a:solidFill>
              </a:rPr>
              <a:t>assurance case for a rebreather </a:t>
            </a:r>
            <a:r>
              <a:rPr lang="en-US" b="1" dirty="0" smtClean="0">
                <a:solidFill>
                  <a:srgbClr val="404040"/>
                </a:solidFill>
              </a:rPr>
              <a:t>system </a:t>
            </a:r>
            <a:endParaRPr lang="en-US" b="1" dirty="0">
              <a:solidFill>
                <a:srgbClr val="404040"/>
              </a:solidFill>
            </a:endParaRPr>
          </a:p>
          <a:p>
            <a:pPr marL="693738" lvl="1" indent="-457200" defTabSz="457200"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en-US" dirty="0">
                <a:solidFill>
                  <a:srgbClr val="404040"/>
                </a:solidFill>
              </a:rPr>
              <a:t>Use of (1) safety arguments, (2) confirmation arguments and (3) compliance arguments and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>
                <a:solidFill>
                  <a:srgbClr val="404040"/>
                </a:solidFill>
              </a:rPr>
              <a:t>Goal Structuring Notation (GSN</a:t>
            </a:r>
            <a:r>
              <a:rPr lang="en-US" dirty="0" smtClean="0">
                <a:solidFill>
                  <a:srgbClr val="404040"/>
                </a:solidFill>
              </a:rPr>
              <a:t>)</a:t>
            </a:r>
          </a:p>
          <a:p>
            <a:pPr marL="922338" lvl="2" indent="-457200" defTabSz="457200"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hallenged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us to understand how safety risk is addressed and what residual risks are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left.</a:t>
            </a:r>
          </a:p>
          <a:p>
            <a:pPr marL="922338" lvl="2" indent="-457200" defTabSz="457200"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en-US" dirty="0">
                <a:solidFill>
                  <a:srgbClr val="7F7F7F"/>
                </a:solidFill>
              </a:rPr>
              <a:t>C</a:t>
            </a:r>
            <a:r>
              <a:rPr lang="en-US" dirty="0" smtClean="0">
                <a:solidFill>
                  <a:srgbClr val="7F7F7F"/>
                </a:solidFill>
              </a:rPr>
              <a:t>ompelled </a:t>
            </a:r>
            <a:r>
              <a:rPr lang="en-US" dirty="0">
                <a:solidFill>
                  <a:srgbClr val="7F7F7F"/>
                </a:solidFill>
              </a:rPr>
              <a:t>domain experts to re-</a:t>
            </a:r>
            <a:r>
              <a:rPr lang="en-US" dirty="0" smtClean="0">
                <a:solidFill>
                  <a:srgbClr val="7F7F7F"/>
                </a:solidFill>
              </a:rPr>
              <a:t>examine and refine claims made about </a:t>
            </a:r>
            <a:r>
              <a:rPr lang="en-US" dirty="0">
                <a:solidFill>
                  <a:srgbClr val="7F7F7F"/>
                </a:solidFill>
              </a:rPr>
              <a:t>the safety of the </a:t>
            </a:r>
            <a:r>
              <a:rPr lang="en-US" dirty="0" smtClean="0">
                <a:solidFill>
                  <a:srgbClr val="7F7F7F"/>
                </a:solidFill>
              </a:rPr>
              <a:t>system.</a:t>
            </a:r>
          </a:p>
          <a:p>
            <a:pPr marL="922338" lvl="2" indent="-457200" defTabSz="457200"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en-US" dirty="0" smtClean="0">
                <a:solidFill>
                  <a:srgbClr val="7F7F7F"/>
                </a:solidFill>
              </a:rPr>
              <a:t>Activity worth the time and money.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0788" y="6326648"/>
            <a:ext cx="7670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ASSURE 2013 Workshop </a:t>
            </a:r>
            <a:r>
              <a:rPr lang="en-US" sz="1400" dirty="0"/>
              <a:t> </a:t>
            </a:r>
            <a:r>
              <a:rPr lang="en-US" sz="1400" dirty="0">
                <a:latin typeface="Wingdings"/>
                <a:ea typeface="Wingdings"/>
                <a:cs typeface="Wingdings"/>
                <a:sym typeface="Wingdings"/>
              </a:rPr>
              <a:t>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400" dirty="0" smtClean="0"/>
              <a:t> </a:t>
            </a:r>
            <a:r>
              <a:rPr lang="en-US" sz="1400" dirty="0"/>
              <a:t>Creating Safety Assurance Cases for Rebreather Systems</a:t>
            </a:r>
            <a:r>
              <a:rPr lang="en-US" sz="1400" dirty="0" smtClean="0"/>
              <a:t>   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</a:t>
            </a:r>
            <a:r>
              <a:rPr lang="en-US" sz="1400" dirty="0" smtClean="0"/>
              <a:t>  </a:t>
            </a:r>
            <a:fld id="{80C6FAA0-313E-E54D-821C-6E53C651A8A0}" type="slidenum">
              <a:rPr lang="en-US" sz="1400" smtClean="0"/>
              <a:t>22</a:t>
            </a:fld>
            <a:endParaRPr lang="en-US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480450" y="5643016"/>
            <a:ext cx="33265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  <a:t>Alma Juarez </a:t>
            </a:r>
            <a:r>
              <a:rPr lang="en-US" sz="1600" dirty="0" smtClean="0"/>
              <a:t>– </a:t>
            </a:r>
            <a:r>
              <a:rPr lang="en-US" sz="1500" dirty="0" err="1" smtClean="0">
                <a:latin typeface="American Typewriter"/>
                <a:cs typeface="American Typewriter"/>
              </a:rPr>
              <a:t>aljuarez@gmail.com</a:t>
            </a:r>
            <a:endParaRPr lang="en-US" sz="1500" dirty="0">
              <a:latin typeface="American Typewriter"/>
              <a:cs typeface="American Typewriter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23175" y="5643016"/>
            <a:ext cx="47243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E58C4"/>
                </a:solidFill>
              </a:rPr>
              <a:t>Bruce Partridge </a:t>
            </a:r>
            <a:r>
              <a:rPr lang="en-US" sz="1600" dirty="0" smtClean="0"/>
              <a:t>– </a:t>
            </a:r>
            <a:r>
              <a:rPr lang="en-US" sz="1500" dirty="0" err="1" smtClean="0">
                <a:latin typeface="American Typewriter"/>
                <a:cs typeface="American Typewriter"/>
              </a:rPr>
              <a:t>bruce</a:t>
            </a:r>
            <a:r>
              <a:rPr lang="en-US" sz="1500" dirty="0" err="1">
                <a:latin typeface="American Typewriter"/>
                <a:cs typeface="American Typewriter"/>
              </a:rPr>
              <a:t>@shearwaterresearch.com</a:t>
            </a:r>
            <a:endParaRPr lang="en-US" sz="1500" dirty="0">
              <a:latin typeface="American Typewriter"/>
              <a:cs typeface="American Typewrit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30014" y="5920757"/>
            <a:ext cx="31515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  <a:t>Jeff Joyce</a:t>
            </a:r>
            <a:r>
              <a:rPr lang="en-US" sz="1600" dirty="0" smtClean="0"/>
              <a:t>– </a:t>
            </a:r>
            <a:r>
              <a:rPr lang="en-US" sz="1500" dirty="0" err="1" smtClean="0">
                <a:latin typeface="American Typewriter"/>
                <a:cs typeface="American Typewriter"/>
              </a:rPr>
              <a:t>jeff.joyce@cslabs.com</a:t>
            </a:r>
            <a:endParaRPr lang="en-US" sz="15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507515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353" y="244158"/>
            <a:ext cx="7500814" cy="1339850"/>
          </a:xfrm>
        </p:spPr>
        <p:txBody>
          <a:bodyPr>
            <a:normAutofit/>
          </a:bodyPr>
          <a:lstStyle/>
          <a:p>
            <a:r>
              <a:rPr lang="en-US" sz="4300" dirty="0" err="1" smtClean="0"/>
              <a:t>Rebreathers</a:t>
            </a:r>
            <a:endParaRPr lang="en-US" sz="4300" dirty="0"/>
          </a:p>
        </p:txBody>
      </p:sp>
      <p:pic>
        <p:nvPicPr>
          <p:cNvPr id="6" name="Content Placeholder 5" descr="Rebreather_diagram.pdf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942" b="-2942"/>
          <a:stretch>
            <a:fillRect/>
          </a:stretch>
        </p:blipFill>
        <p:spPr>
          <a:xfrm>
            <a:off x="421831" y="1861400"/>
            <a:ext cx="4056306" cy="4466813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199" y="1921791"/>
            <a:ext cx="4041614" cy="86359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Rebreather</a:t>
            </a:r>
            <a:r>
              <a:rPr lang="en-US" dirty="0" smtClean="0"/>
              <a:t>: self-contained underwater breathing apparatus.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0788" y="6326648"/>
            <a:ext cx="7670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ASSURE 2013 Workshop </a:t>
            </a:r>
            <a:r>
              <a:rPr lang="en-US" sz="1400" dirty="0"/>
              <a:t> </a:t>
            </a:r>
            <a:r>
              <a:rPr lang="en-US" sz="1400" dirty="0">
                <a:latin typeface="Wingdings"/>
                <a:ea typeface="Wingdings"/>
                <a:cs typeface="Wingdings"/>
                <a:sym typeface="Wingdings"/>
              </a:rPr>
              <a:t>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400" dirty="0" smtClean="0"/>
              <a:t> </a:t>
            </a:r>
            <a:r>
              <a:rPr lang="en-US" sz="1400" dirty="0"/>
              <a:t>Creating Safety Assurance Cases for Rebreather Systems</a:t>
            </a:r>
            <a:r>
              <a:rPr lang="en-US" sz="1400" dirty="0" smtClean="0"/>
              <a:t>   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</a:t>
            </a:r>
            <a:r>
              <a:rPr lang="en-US" sz="1400" dirty="0" smtClean="0"/>
              <a:t>  </a:t>
            </a:r>
            <a:fld id="{80C6FAA0-313E-E54D-821C-6E53C651A8A0}" type="slidenum">
              <a:rPr lang="en-US" sz="1400" smtClean="0"/>
              <a:t>3</a:t>
            </a:fld>
            <a:endParaRPr lang="en-US" sz="1400" dirty="0"/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4648199" y="2785390"/>
            <a:ext cx="4041614" cy="3515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79438" indent="-228600" algn="l" defTabSz="914400" rtl="0" eaLnBrk="1" latinLnBrk="0" hangingPunct="1">
              <a:spcBef>
                <a:spcPts val="6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8038" indent="-2286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36638" indent="-228600" algn="l" defTabSz="914400" rtl="0" eaLnBrk="1" latinLnBrk="0" hangingPunct="1">
              <a:spcBef>
                <a:spcPts val="6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65238" indent="-2286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485900" indent="-228600" algn="l" defTabSz="914400" rtl="0" eaLnBrk="1" latinLnBrk="0" hangingPunct="1">
              <a:spcBef>
                <a:spcPct val="200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lang="en-US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712913" indent="-228600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lang="en-US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947863" indent="-228600" algn="l" defTabSz="914400" rtl="0" eaLnBrk="1" latinLnBrk="0" hangingPunct="1">
              <a:spcBef>
                <a:spcPct val="200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lang="en-US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174875" indent="-228600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lang="en-US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Advantages</a:t>
            </a:r>
            <a:r>
              <a:rPr lang="en-US" dirty="0" smtClean="0"/>
              <a:t>:</a:t>
            </a:r>
          </a:p>
          <a:p>
            <a:pPr marL="577800" lvl="1"/>
            <a:r>
              <a:rPr lang="en-US" dirty="0" smtClean="0"/>
              <a:t>being more gas efficient</a:t>
            </a:r>
          </a:p>
          <a:p>
            <a:pPr marL="577800" lvl="1"/>
            <a:r>
              <a:rPr lang="en-US" dirty="0" smtClean="0"/>
              <a:t>making longer and deeper dives possible</a:t>
            </a:r>
          </a:p>
          <a:p>
            <a:r>
              <a:rPr lang="en-US" b="1" dirty="0" smtClean="0"/>
              <a:t>Disadvantages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Reuse of breathing gases make </a:t>
            </a:r>
            <a:r>
              <a:rPr lang="en-US" dirty="0"/>
              <a:t>users more </a:t>
            </a:r>
            <a:r>
              <a:rPr lang="en-US" dirty="0" smtClean="0"/>
              <a:t>susceptible to </a:t>
            </a:r>
          </a:p>
          <a:p>
            <a:pPr lvl="2"/>
            <a:r>
              <a:rPr lang="en-US" sz="1600" dirty="0" smtClean="0"/>
              <a:t>hypoxia (low O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) </a:t>
            </a:r>
          </a:p>
          <a:p>
            <a:pPr lvl="2">
              <a:spcBef>
                <a:spcPts val="0"/>
              </a:spcBef>
            </a:pPr>
            <a:r>
              <a:rPr lang="en-US" sz="1600" dirty="0" err="1" smtClean="0"/>
              <a:t>hyperoxia</a:t>
            </a:r>
            <a:r>
              <a:rPr lang="en-US" sz="1600" dirty="0" smtClean="0"/>
              <a:t> (high O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)</a:t>
            </a:r>
          </a:p>
          <a:p>
            <a:pPr lvl="2">
              <a:spcBef>
                <a:spcPts val="0"/>
              </a:spcBef>
            </a:pPr>
            <a:r>
              <a:rPr lang="en-US" sz="1600" dirty="0" err="1" smtClean="0"/>
              <a:t>hypercapnia</a:t>
            </a:r>
            <a:r>
              <a:rPr lang="en-US" sz="1600" dirty="0" smtClean="0"/>
              <a:t> (CO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 toxicity)</a:t>
            </a:r>
            <a:endParaRPr lang="en-US" dirty="0" smtClean="0"/>
          </a:p>
          <a:p>
            <a:pPr marL="577800" lvl="1"/>
            <a:endParaRPr lang="en-US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4648199" y="3953108"/>
            <a:ext cx="3178024" cy="927782"/>
          </a:xfrm>
          <a:prstGeom prst="wedgeRoundRectCallout">
            <a:avLst>
              <a:gd name="adj1" fmla="val -47973"/>
              <a:gd name="adj2" fmla="val -114542"/>
              <a:gd name="adj3" fmla="val 16667"/>
            </a:avLst>
          </a:prstGeom>
          <a:ln>
            <a:solidFill>
              <a:schemeClr val="accent4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4"/>
                </a:solidFill>
              </a:rPr>
              <a:t>M</a:t>
            </a:r>
            <a:r>
              <a:rPr lang="en-US" dirty="0" smtClean="0">
                <a:solidFill>
                  <a:schemeClr val="accent4"/>
                </a:solidFill>
              </a:rPr>
              <a:t>ixed</a:t>
            </a:r>
            <a:r>
              <a:rPr lang="en-US" dirty="0">
                <a:solidFill>
                  <a:schemeClr val="accent4"/>
                </a:solidFill>
              </a:rPr>
              <a:t>-gas closed-circuit </a:t>
            </a:r>
            <a:r>
              <a:rPr lang="en-US" dirty="0" smtClean="0">
                <a:solidFill>
                  <a:schemeClr val="accent4"/>
                </a:solidFill>
              </a:rPr>
              <a:t>recreational rebreather </a:t>
            </a:r>
            <a:endParaRPr lang="en-US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035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Rebreathers</a:t>
            </a:r>
            <a:endParaRPr lang="en-US" sz="43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753429" y="2588788"/>
            <a:ext cx="3737428" cy="31555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Case </a:t>
            </a:r>
            <a:r>
              <a:rPr lang="en-US" b="1" dirty="0" smtClean="0"/>
              <a:t>study:</a:t>
            </a:r>
            <a:r>
              <a:rPr lang="en-US" dirty="0" smtClean="0"/>
              <a:t> </a:t>
            </a:r>
          </a:p>
          <a:p>
            <a:r>
              <a:rPr lang="en-US" dirty="0" smtClean="0">
                <a:solidFill>
                  <a:srgbClr val="0E58C4"/>
                </a:solidFill>
              </a:rPr>
              <a:t>Shearwater’s DiveCAN®:</a:t>
            </a:r>
            <a:r>
              <a:rPr lang="en-US" dirty="0" smtClean="0"/>
              <a:t> </a:t>
            </a:r>
            <a:endParaRPr lang="en-US" dirty="0"/>
          </a:p>
          <a:p>
            <a:pPr marL="693738" lvl="1" indent="-457200">
              <a:buFont typeface="+mj-lt"/>
              <a:buAutoNum type="alphaLcParenR"/>
            </a:pPr>
            <a:r>
              <a:rPr lang="en-US" dirty="0" smtClean="0"/>
              <a:t>method of digital communication</a:t>
            </a:r>
          </a:p>
          <a:p>
            <a:pPr marL="693738" lvl="1" indent="-457200">
              <a:buFont typeface="+mj-lt"/>
              <a:buAutoNum type="alphaLcParenR"/>
            </a:pPr>
            <a:r>
              <a:rPr lang="en-US" dirty="0" smtClean="0"/>
              <a:t>power supply distribution </a:t>
            </a:r>
            <a:endParaRPr lang="en-US" dirty="0"/>
          </a:p>
          <a:p>
            <a:pPr marL="693738" lvl="1" indent="-457200">
              <a:buFont typeface="+mj-lt"/>
              <a:buAutoNum type="alphaLcParenR"/>
            </a:pPr>
            <a:r>
              <a:rPr lang="en-US" dirty="0" smtClean="0"/>
              <a:t>device management mechanism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30788" y="6326648"/>
            <a:ext cx="7670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ASSURE 2013 Workshop </a:t>
            </a:r>
            <a:r>
              <a:rPr lang="en-US" sz="1400" dirty="0"/>
              <a:t> </a:t>
            </a:r>
            <a:r>
              <a:rPr lang="en-US" sz="1400" dirty="0">
                <a:latin typeface="Wingdings"/>
                <a:ea typeface="Wingdings"/>
                <a:cs typeface="Wingdings"/>
                <a:sym typeface="Wingdings"/>
              </a:rPr>
              <a:t>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400" dirty="0" smtClean="0"/>
              <a:t> </a:t>
            </a:r>
            <a:r>
              <a:rPr lang="en-US" sz="1400" dirty="0"/>
              <a:t>Creating Safety Assurance Cases for Rebreather Systems</a:t>
            </a:r>
            <a:r>
              <a:rPr lang="en-US" sz="1400" dirty="0" smtClean="0"/>
              <a:t>   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</a:t>
            </a:r>
            <a:r>
              <a:rPr lang="en-US" sz="1400" dirty="0" smtClean="0"/>
              <a:t>  </a:t>
            </a:r>
            <a:fld id="{80C6FAA0-313E-E54D-821C-6E53C651A8A0}" type="slidenum">
              <a:rPr lang="en-US" sz="1400" smtClean="0"/>
              <a:t>4</a:t>
            </a:fld>
            <a:endParaRPr lang="en-US" sz="1400" dirty="0"/>
          </a:p>
        </p:txBody>
      </p:sp>
      <p:pic>
        <p:nvPicPr>
          <p:cNvPr id="7" name="Content Placeholder 5" descr="Rebreather_diagram.pdf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948" b="-2948"/>
          <a:stretch>
            <a:fillRect/>
          </a:stretch>
        </p:blipFill>
        <p:spPr>
          <a:xfrm>
            <a:off x="428407" y="1857608"/>
            <a:ext cx="4056479" cy="4467474"/>
          </a:xfrm>
        </p:spPr>
      </p:pic>
      <p:sp>
        <p:nvSpPr>
          <p:cNvPr id="8" name="Donut 7"/>
          <p:cNvSpPr/>
          <p:nvPr/>
        </p:nvSpPr>
        <p:spPr>
          <a:xfrm>
            <a:off x="1873250" y="3111500"/>
            <a:ext cx="876300" cy="355600"/>
          </a:xfrm>
          <a:prstGeom prst="donut">
            <a:avLst>
              <a:gd name="adj" fmla="val 485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882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353" y="244158"/>
            <a:ext cx="7500814" cy="1339850"/>
          </a:xfrm>
        </p:spPr>
        <p:txBody>
          <a:bodyPr>
            <a:normAutofit/>
          </a:bodyPr>
          <a:lstStyle/>
          <a:p>
            <a:r>
              <a:rPr lang="en-US" dirty="0" smtClean="0"/>
              <a:t>Rebreather Safety History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87723" y="2123697"/>
            <a:ext cx="3854753" cy="4178759"/>
          </a:xfrm>
        </p:spPr>
        <p:txBody>
          <a:bodyPr>
            <a:normAutofit/>
          </a:bodyPr>
          <a:lstStyle/>
          <a:p>
            <a:pPr marL="571500" indent="-457200">
              <a:buFont typeface="+mj-ea"/>
              <a:buAutoNum type="circleNumDbPlain" startAt="3"/>
            </a:pPr>
            <a:r>
              <a:rPr lang="en-US" dirty="0" smtClean="0">
                <a:solidFill>
                  <a:srgbClr val="0E58C4"/>
                </a:solidFill>
              </a:rPr>
              <a:t>In the EU, rebreather standard EN 14143 added a normative for IEC 61508.</a:t>
            </a:r>
          </a:p>
          <a:p>
            <a:pPr lvl="1"/>
            <a:r>
              <a:rPr lang="en-US" dirty="0"/>
              <a:t> IEC 61508 not applicable to emerging technologies.</a:t>
            </a:r>
          </a:p>
          <a:p>
            <a:pPr marL="571500" indent="-457200">
              <a:buFont typeface="+mj-ea"/>
              <a:buAutoNum type="circleNumDbPlain" startAt="3"/>
            </a:pPr>
            <a:r>
              <a:rPr lang="en-US" dirty="0" smtClean="0">
                <a:solidFill>
                  <a:srgbClr val="0E58C4"/>
                </a:solidFill>
              </a:rPr>
              <a:t>Inclusion of “Annex B” in EN 14143.</a:t>
            </a:r>
          </a:p>
          <a:p>
            <a:pPr lvl="1"/>
            <a:r>
              <a:rPr lang="en-US" dirty="0" smtClean="0"/>
              <a:t>Analysis of functional safety for a device with high level of human interaction.</a:t>
            </a:r>
            <a:endParaRPr lang="en-US" dirty="0"/>
          </a:p>
          <a:p>
            <a:pPr marL="350838" lvl="1" indent="0">
              <a:buNone/>
            </a:pPr>
            <a:r>
              <a:rPr lang="en-US" dirty="0" smtClean="0"/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0788" y="6326648"/>
            <a:ext cx="7670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ASSURE 2013 Workshop </a:t>
            </a:r>
            <a:r>
              <a:rPr lang="en-US" sz="1400" dirty="0"/>
              <a:t> </a:t>
            </a:r>
            <a:r>
              <a:rPr lang="en-US" sz="1400" dirty="0">
                <a:latin typeface="Wingdings"/>
                <a:ea typeface="Wingdings"/>
                <a:cs typeface="Wingdings"/>
                <a:sym typeface="Wingdings"/>
              </a:rPr>
              <a:t>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400" dirty="0" smtClean="0"/>
              <a:t> </a:t>
            </a:r>
            <a:r>
              <a:rPr lang="en-US" sz="1400" dirty="0"/>
              <a:t>Creating Safety Assurance Cases for Rebreather Systems</a:t>
            </a:r>
            <a:r>
              <a:rPr lang="en-US" sz="1400" dirty="0" smtClean="0"/>
              <a:t>   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</a:t>
            </a:r>
            <a:r>
              <a:rPr lang="en-US" sz="1400" dirty="0" smtClean="0"/>
              <a:t>  </a:t>
            </a:r>
            <a:fld id="{80C6FAA0-313E-E54D-821C-6E53C651A8A0}" type="slidenum">
              <a:rPr lang="en-US" sz="1400" smtClean="0"/>
              <a:t>5</a:t>
            </a:fld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0313" y="2123698"/>
            <a:ext cx="3735483" cy="4178759"/>
          </a:xfrm>
        </p:spPr>
        <p:txBody>
          <a:bodyPr>
            <a:normAutofit/>
          </a:bodyPr>
          <a:lstStyle/>
          <a:p>
            <a:pPr marL="457200" indent="-457200">
              <a:buFont typeface="+mj-ea"/>
              <a:buAutoNum type="circleNumDbPlain"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Pioneers of the sport try to determine safety.</a:t>
            </a:r>
          </a:p>
          <a:p>
            <a:pPr marL="693738" lvl="1" indent="-457200">
              <a:buFont typeface="Arial"/>
              <a:buChar char="•"/>
            </a:pPr>
            <a:r>
              <a:rPr lang="en-US" dirty="0" smtClean="0"/>
              <a:t>Knowledge transfer on </a:t>
            </a:r>
            <a:r>
              <a:rPr lang="en-US" dirty="0" err="1" smtClean="0"/>
              <a:t>rebreatherslist</a:t>
            </a:r>
            <a:r>
              <a:rPr lang="en-US" dirty="0" smtClean="0"/>
              <a:t> mailing list.</a:t>
            </a:r>
          </a:p>
          <a:p>
            <a:pPr marL="693738" lvl="1" indent="-457200">
              <a:buFont typeface="Arial"/>
              <a:buChar char="•"/>
            </a:pPr>
            <a:endParaRPr lang="en-US" dirty="0" smtClean="0"/>
          </a:p>
          <a:p>
            <a:pPr marL="457200" indent="-457200">
              <a:buFont typeface="+mj-lt"/>
              <a:buAutoNum type="circleNumDbPlain"/>
            </a:pPr>
            <a:r>
              <a:rPr lang="en-US" dirty="0" smtClean="0">
                <a:solidFill>
                  <a:srgbClr val="0E58C4"/>
                </a:solidFill>
              </a:rPr>
              <a:t>No consensus </a:t>
            </a:r>
            <a:r>
              <a:rPr lang="en-US" dirty="0">
                <a:solidFill>
                  <a:srgbClr val="0E58C4"/>
                </a:solidFill>
              </a:rPr>
              <a:t>o</a:t>
            </a:r>
            <a:r>
              <a:rPr lang="en-US" dirty="0" smtClean="0">
                <a:solidFill>
                  <a:srgbClr val="0E58C4"/>
                </a:solidFill>
              </a:rPr>
              <a:t>n the concept of safety.</a:t>
            </a:r>
          </a:p>
          <a:p>
            <a:pPr marL="693738" lvl="1" indent="-457200"/>
            <a:r>
              <a:rPr lang="en-US" dirty="0"/>
              <a:t>Basic reliability was a major safety </a:t>
            </a:r>
            <a:r>
              <a:rPr lang="en-US" dirty="0" smtClean="0"/>
              <a:t>improvement.</a:t>
            </a:r>
          </a:p>
        </p:txBody>
      </p:sp>
    </p:spTree>
    <p:extLst>
      <p:ext uri="{BB962C8B-B14F-4D97-AF65-F5344CB8AC3E}">
        <p14:creationId xmlns:p14="http://schemas.microsoft.com/office/powerpoint/2010/main" val="4169483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301128" y="2338286"/>
            <a:ext cx="6234631" cy="281986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0788" y="244158"/>
            <a:ext cx="7670139" cy="1339850"/>
          </a:xfrm>
        </p:spPr>
        <p:txBody>
          <a:bodyPr>
            <a:normAutofit/>
          </a:bodyPr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42281" y="2447140"/>
            <a:ext cx="6043351" cy="2711010"/>
          </a:xfrm>
        </p:spPr>
        <p:txBody>
          <a:bodyPr>
            <a:normAutofit/>
          </a:bodyPr>
          <a:lstStyle/>
          <a:p>
            <a:pPr marL="0" indent="0" defTabSz="457200">
              <a:spcBef>
                <a:spcPts val="1200"/>
              </a:spcBef>
              <a:buClrTx/>
              <a:buNone/>
              <a:defRPr/>
            </a:pPr>
            <a:r>
              <a:rPr lang="en-US" dirty="0" smtClean="0">
                <a:solidFill>
                  <a:schemeClr val="bg1"/>
                </a:solidFill>
              </a:rPr>
              <a:t>Share our experience in creating a safety assurance case for the rebreather sub-system DiveCAN:</a:t>
            </a:r>
          </a:p>
          <a:p>
            <a:pPr marL="465138" lvl="1" defTabSz="457200">
              <a:buClrTx/>
              <a:buFont typeface="Arial"/>
              <a:buChar char="•"/>
              <a:defRPr/>
            </a:pPr>
            <a:r>
              <a:rPr lang="en-US" dirty="0" smtClean="0">
                <a:solidFill>
                  <a:schemeClr val="bg1"/>
                </a:solidFill>
              </a:rPr>
              <a:t>Use (</a:t>
            </a:r>
            <a:r>
              <a:rPr lang="en-US" dirty="0">
                <a:solidFill>
                  <a:schemeClr val="bg1"/>
                </a:solidFill>
              </a:rPr>
              <a:t>1) safety </a:t>
            </a:r>
            <a:r>
              <a:rPr lang="en-US" dirty="0" smtClean="0">
                <a:solidFill>
                  <a:schemeClr val="bg1"/>
                </a:solidFill>
              </a:rPr>
              <a:t>arguments</a:t>
            </a:r>
            <a:r>
              <a:rPr lang="en-US" dirty="0">
                <a:solidFill>
                  <a:schemeClr val="bg1"/>
                </a:solidFill>
              </a:rPr>
              <a:t>, (2) confirmation arguments and (3) compliance </a:t>
            </a:r>
            <a:r>
              <a:rPr lang="en-US" dirty="0" smtClean="0">
                <a:solidFill>
                  <a:schemeClr val="bg1"/>
                </a:solidFill>
              </a:rPr>
              <a:t>arguments.</a:t>
            </a:r>
          </a:p>
          <a:p>
            <a:pPr marL="465138" lvl="1" defTabSz="457200">
              <a:buClrTx/>
              <a:buFont typeface="Arial"/>
              <a:buChar char="•"/>
              <a:defRPr/>
            </a:pPr>
            <a:r>
              <a:rPr lang="en-US" dirty="0" smtClean="0">
                <a:solidFill>
                  <a:schemeClr val="bg1"/>
                </a:solidFill>
              </a:rPr>
              <a:t>Use </a:t>
            </a:r>
            <a:r>
              <a:rPr lang="en-US" dirty="0">
                <a:solidFill>
                  <a:schemeClr val="bg1"/>
                </a:solidFill>
              </a:rPr>
              <a:t>Goal Structuring Notation (GSN</a:t>
            </a:r>
            <a:r>
              <a:rPr lang="en-US" dirty="0" smtClean="0">
                <a:solidFill>
                  <a:schemeClr val="bg1"/>
                </a:solidFill>
              </a:rPr>
              <a:t>).</a:t>
            </a:r>
          </a:p>
          <a:p>
            <a:pPr marL="465138" lvl="1" defTabSz="457200">
              <a:spcBef>
                <a:spcPts val="0"/>
              </a:spcBef>
              <a:buClrTx/>
              <a:buFont typeface="Arial"/>
              <a:buChar char="•"/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0788" y="6326648"/>
            <a:ext cx="7670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ASSURE 2013 Workshop </a:t>
            </a:r>
            <a:r>
              <a:rPr lang="en-US" sz="1400" dirty="0"/>
              <a:t> </a:t>
            </a:r>
            <a:r>
              <a:rPr lang="en-US" sz="1400" dirty="0">
                <a:latin typeface="Wingdings"/>
                <a:ea typeface="Wingdings"/>
                <a:cs typeface="Wingdings"/>
                <a:sym typeface="Wingdings"/>
              </a:rPr>
              <a:t>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400" dirty="0" smtClean="0"/>
              <a:t> </a:t>
            </a:r>
            <a:r>
              <a:rPr lang="en-US" sz="1400" dirty="0"/>
              <a:t>Creating Safety Assurance Cases for Rebreather Systems</a:t>
            </a:r>
            <a:r>
              <a:rPr lang="en-US" sz="1400" dirty="0" smtClean="0"/>
              <a:t>   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</a:t>
            </a:r>
            <a:r>
              <a:rPr lang="en-US" sz="1400" dirty="0" smtClean="0"/>
              <a:t>  </a:t>
            </a:r>
            <a:fld id="{80C6FAA0-313E-E54D-821C-6E53C651A8A0}" type="slidenum">
              <a:rPr lang="en-US" sz="1400" smtClean="0"/>
              <a:t>6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471098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9428" y="2448055"/>
            <a:ext cx="7849809" cy="1676400"/>
          </a:xfrm>
        </p:spPr>
        <p:txBody>
          <a:bodyPr/>
          <a:lstStyle/>
          <a:p>
            <a:r>
              <a:rPr lang="en-US" sz="4400" dirty="0"/>
              <a:t>System and Safety 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Development </a:t>
            </a:r>
            <a:r>
              <a:rPr lang="en-US" sz="4400" dirty="0"/>
              <a:t>Process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0788" y="6326648"/>
            <a:ext cx="7670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ASSURE 2013 Workshop </a:t>
            </a:r>
            <a:r>
              <a:rPr lang="en-US" sz="1400" dirty="0"/>
              <a:t> </a:t>
            </a:r>
            <a:r>
              <a:rPr lang="en-US" sz="1400" dirty="0">
                <a:latin typeface="Wingdings"/>
                <a:ea typeface="Wingdings"/>
                <a:cs typeface="Wingdings"/>
                <a:sym typeface="Wingdings"/>
              </a:rPr>
              <a:t>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400" dirty="0" smtClean="0"/>
              <a:t> </a:t>
            </a:r>
            <a:r>
              <a:rPr lang="en-US" sz="1400" dirty="0"/>
              <a:t>Creating Safety Assurance Cases for Rebreather Systems</a:t>
            </a:r>
            <a:r>
              <a:rPr lang="en-US" sz="1400" dirty="0" smtClean="0"/>
              <a:t>   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</a:t>
            </a:r>
            <a:r>
              <a:rPr lang="en-US" sz="1400" dirty="0" smtClean="0"/>
              <a:t>  </a:t>
            </a:r>
            <a:fld id="{80C6FAA0-313E-E54D-821C-6E53C651A8A0}" type="slidenum">
              <a:rPr lang="en-US" sz="1400" smtClean="0"/>
              <a:t>7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6413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System and Safety Development Process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249335" y="2208363"/>
            <a:ext cx="3229429" cy="3927475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0E58C4"/>
                </a:solidFill>
              </a:rPr>
              <a:t>system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E58C4"/>
                </a:solidFill>
              </a:rPr>
              <a:t>development </a:t>
            </a:r>
            <a:r>
              <a:rPr lang="en-US" dirty="0">
                <a:solidFill>
                  <a:srgbClr val="0E58C4"/>
                </a:solidFill>
              </a:rPr>
              <a:t>lifecycle </a:t>
            </a:r>
            <a:r>
              <a:rPr lang="en-US" dirty="0" smtClean="0"/>
              <a:t>is enhanced by:</a:t>
            </a:r>
            <a:endParaRPr lang="en-US" dirty="0"/>
          </a:p>
          <a:p>
            <a:pPr lvl="1"/>
            <a:r>
              <a:rPr lang="en-US" dirty="0" smtClean="0"/>
              <a:t>Regular </a:t>
            </a:r>
            <a:r>
              <a:rPr lang="en-US" dirty="0"/>
              <a:t>peer-</a:t>
            </a:r>
            <a:r>
              <a:rPr lang="en-US" dirty="0" smtClean="0"/>
              <a:t>reviews </a:t>
            </a:r>
          </a:p>
          <a:p>
            <a:pPr lvl="1"/>
            <a:r>
              <a:rPr lang="en-US" dirty="0" smtClean="0"/>
              <a:t>Reviews from safety authority on site</a:t>
            </a:r>
            <a:endParaRPr lang="en-US" dirty="0"/>
          </a:p>
          <a:p>
            <a:pPr lvl="1"/>
            <a:r>
              <a:rPr lang="en-US" dirty="0" smtClean="0"/>
              <a:t>Reviews from external consultants</a:t>
            </a:r>
            <a:endParaRPr lang="en-US" dirty="0"/>
          </a:p>
          <a:p>
            <a:pPr lvl="1"/>
            <a:r>
              <a:rPr lang="en-US" dirty="0" smtClean="0"/>
              <a:t>Independent review of safety requirements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30788" y="6326648"/>
            <a:ext cx="7670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ASSURE 2013 Workshop </a:t>
            </a:r>
            <a:r>
              <a:rPr lang="en-US" sz="1400" dirty="0"/>
              <a:t> </a:t>
            </a:r>
            <a:r>
              <a:rPr lang="en-US" sz="1400" dirty="0">
                <a:latin typeface="Wingdings"/>
                <a:ea typeface="Wingdings"/>
                <a:cs typeface="Wingdings"/>
                <a:sym typeface="Wingdings"/>
              </a:rPr>
              <a:t>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400" dirty="0" smtClean="0"/>
              <a:t> </a:t>
            </a:r>
            <a:r>
              <a:rPr lang="en-US" sz="1400" dirty="0"/>
              <a:t>Creating Safety Assurance Cases for Rebreather Systems</a:t>
            </a:r>
            <a:r>
              <a:rPr lang="en-US" sz="1400" dirty="0" smtClean="0"/>
              <a:t>   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</a:t>
            </a:r>
            <a:r>
              <a:rPr lang="en-US" sz="1400" dirty="0" smtClean="0"/>
              <a:t>  </a:t>
            </a:r>
            <a:fld id="{80C6FAA0-313E-E54D-821C-6E53C651A8A0}" type="slidenum">
              <a:rPr lang="en-US" sz="1400" smtClean="0"/>
              <a:t>8</a:t>
            </a:fld>
            <a:endParaRPr lang="en-US" sz="1400" dirty="0"/>
          </a:p>
        </p:txBody>
      </p:sp>
      <p:pic>
        <p:nvPicPr>
          <p:cNvPr id="3" name="Picture 2" descr="SystemLifecycle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159" y="2296582"/>
            <a:ext cx="2257740" cy="3569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648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System and Safety Development Process</a:t>
            </a:r>
          </a:p>
        </p:txBody>
      </p:sp>
      <p:pic>
        <p:nvPicPr>
          <p:cNvPr id="5" name="Content Placeholder 4" descr="LifecycleSC.pdf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5406" b="-25406"/>
          <a:stretch>
            <a:fillRect/>
          </a:stretch>
        </p:blipFill>
        <p:spPr>
          <a:xfrm>
            <a:off x="371159" y="1378857"/>
            <a:ext cx="4878172" cy="5372417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249336" y="2365599"/>
            <a:ext cx="3338284" cy="3815066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 smtClean="0"/>
              <a:t>The </a:t>
            </a:r>
            <a:r>
              <a:rPr lang="en-US" dirty="0" smtClean="0">
                <a:solidFill>
                  <a:srgbClr val="0E58C4"/>
                </a:solidFill>
              </a:rPr>
              <a:t>results </a:t>
            </a:r>
            <a:r>
              <a:rPr lang="en-US" dirty="0">
                <a:solidFill>
                  <a:srgbClr val="0E58C4"/>
                </a:solidFill>
              </a:rPr>
              <a:t>from the </a:t>
            </a:r>
            <a:r>
              <a:rPr lang="en-US" dirty="0" smtClean="0">
                <a:solidFill>
                  <a:srgbClr val="0E58C4"/>
                </a:solidFill>
              </a:rPr>
              <a:t>safety </a:t>
            </a:r>
            <a:r>
              <a:rPr lang="en-US" dirty="0">
                <a:solidFill>
                  <a:srgbClr val="0E58C4"/>
                </a:solidFill>
              </a:rPr>
              <a:t>analyses </a:t>
            </a:r>
            <a:r>
              <a:rPr lang="en-US" dirty="0"/>
              <a:t>can have a direct impact at each stage of the system's development </a:t>
            </a:r>
            <a:r>
              <a:rPr lang="en-US" dirty="0" smtClean="0"/>
              <a:t>process: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azard analysis, risk </a:t>
            </a:r>
            <a:r>
              <a:rPr lang="en-US" dirty="0"/>
              <a:t>assessment, </a:t>
            </a:r>
            <a:r>
              <a:rPr lang="en-US" dirty="0" smtClean="0"/>
              <a:t>and </a:t>
            </a:r>
            <a:r>
              <a:rPr lang="en-US" dirty="0"/>
              <a:t>safety </a:t>
            </a:r>
            <a:r>
              <a:rPr lang="en-US" dirty="0" smtClean="0"/>
              <a:t>argument </a:t>
            </a:r>
            <a:r>
              <a:rPr lang="en-US" dirty="0"/>
              <a:t>can influence </a:t>
            </a:r>
            <a:r>
              <a:rPr lang="en-US" dirty="0" smtClean="0"/>
              <a:t>requirements, design and testing activities.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0788" y="6326648"/>
            <a:ext cx="7670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ASSURE 2013 Workshop </a:t>
            </a:r>
            <a:r>
              <a:rPr lang="en-US" sz="1400" dirty="0"/>
              <a:t> </a:t>
            </a:r>
            <a:r>
              <a:rPr lang="en-US" sz="1400" dirty="0">
                <a:latin typeface="Wingdings"/>
                <a:ea typeface="Wingdings"/>
                <a:cs typeface="Wingdings"/>
                <a:sym typeface="Wingdings"/>
              </a:rPr>
              <a:t>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400" dirty="0" smtClean="0"/>
              <a:t> </a:t>
            </a:r>
            <a:r>
              <a:rPr lang="en-US" sz="1400" dirty="0"/>
              <a:t>Creating Safety Assurance Cases for Rebreather Systems</a:t>
            </a:r>
            <a:r>
              <a:rPr lang="en-US" sz="1400" dirty="0" smtClean="0"/>
              <a:t>   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</a:t>
            </a:r>
            <a:r>
              <a:rPr lang="en-US" sz="1400" dirty="0" smtClean="0"/>
              <a:t>  </a:t>
            </a:r>
            <a:fld id="{80C6FAA0-313E-E54D-821C-6E53C651A8A0}" type="slidenum">
              <a:rPr lang="en-US" sz="1400" smtClean="0"/>
              <a:t>9</a:t>
            </a:fld>
            <a:endParaRPr lang="en-US" sz="1400" dirty="0"/>
          </a:p>
        </p:txBody>
      </p:sp>
      <p:sp>
        <p:nvSpPr>
          <p:cNvPr id="3" name="Left Arrow 2"/>
          <p:cNvSpPr/>
          <p:nvPr/>
        </p:nvSpPr>
        <p:spPr>
          <a:xfrm>
            <a:off x="1439333" y="1936221"/>
            <a:ext cx="2745619" cy="399143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11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29920</TotalTime>
  <Words>1368</Words>
  <Application>Microsoft Macintosh PowerPoint</Application>
  <PresentationFormat>On-screen Show (4:3)</PresentationFormat>
  <Paragraphs>146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Capital</vt:lpstr>
      <vt:lpstr>Creating Safety Assurance Cases for Rebreather Systems</vt:lpstr>
      <vt:lpstr>Rebreathers</vt:lpstr>
      <vt:lpstr>Rebreathers</vt:lpstr>
      <vt:lpstr>Rebreathers</vt:lpstr>
      <vt:lpstr>Rebreather Safety History</vt:lpstr>
      <vt:lpstr>Goal</vt:lpstr>
      <vt:lpstr>System and Safety  Development Process</vt:lpstr>
      <vt:lpstr>System and Safety Development Process</vt:lpstr>
      <vt:lpstr>System and Safety Development Process</vt:lpstr>
      <vt:lpstr>System and Safety Development Process</vt:lpstr>
      <vt:lpstr>System and Safety Development Process</vt:lpstr>
      <vt:lpstr>System and Safety Development Process</vt:lpstr>
      <vt:lpstr>System and Safety Development Process</vt:lpstr>
      <vt:lpstr>Goal Structuring Notation (GSN) for Safety and Confidence Arguments</vt:lpstr>
      <vt:lpstr>Goal Structuring Notation (GSN) for Safety and Confidence Arguments</vt:lpstr>
      <vt:lpstr>Goal Structuring Notation (GSN) for Safety and Confidence Arguments</vt:lpstr>
      <vt:lpstr>Goal Structuring Notation (GSN) for Safety and Confidence Arguments</vt:lpstr>
      <vt:lpstr>Goal Structuring Notation (GSN) for Safety and Confidence Arguments</vt:lpstr>
      <vt:lpstr>Compliance Arguments</vt:lpstr>
      <vt:lpstr>Compliance Arguments</vt:lpstr>
      <vt:lpstr>Conclusions</vt:lpstr>
      <vt:lpstr>Conclusions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Safety Assurance Cases for\\ Rebreather Systems</dc:title>
  <dc:creator>Alma Juarez</dc:creator>
  <cp:lastModifiedBy>Alma Juarez</cp:lastModifiedBy>
  <cp:revision>446</cp:revision>
  <cp:lastPrinted>2013-05-18T02:37:58Z</cp:lastPrinted>
  <dcterms:created xsi:type="dcterms:W3CDTF">2013-03-19T01:51:47Z</dcterms:created>
  <dcterms:modified xsi:type="dcterms:W3CDTF">2013-05-19T18:22:06Z</dcterms:modified>
</cp:coreProperties>
</file>