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348" r:id="rId2"/>
    <p:sldId id="385" r:id="rId3"/>
    <p:sldId id="384" r:id="rId4"/>
    <p:sldId id="437" r:id="rId5"/>
    <p:sldId id="438" r:id="rId6"/>
    <p:sldId id="428" r:id="rId7"/>
    <p:sldId id="439" r:id="rId8"/>
    <p:sldId id="440" r:id="rId9"/>
    <p:sldId id="386" r:id="rId10"/>
    <p:sldId id="387" r:id="rId11"/>
    <p:sldId id="388" r:id="rId12"/>
    <p:sldId id="389" r:id="rId13"/>
    <p:sldId id="390" r:id="rId14"/>
    <p:sldId id="391" r:id="rId15"/>
    <p:sldId id="392" r:id="rId16"/>
    <p:sldId id="393" r:id="rId17"/>
    <p:sldId id="394" r:id="rId18"/>
    <p:sldId id="413" r:id="rId19"/>
    <p:sldId id="441" r:id="rId20"/>
    <p:sldId id="435" r:id="rId21"/>
    <p:sldId id="414" r:id="rId22"/>
    <p:sldId id="427" r:id="rId23"/>
    <p:sldId id="416" r:id="rId24"/>
    <p:sldId id="417" r:id="rId25"/>
    <p:sldId id="442" r:id="rId26"/>
    <p:sldId id="443" r:id="rId27"/>
    <p:sldId id="444" r:id="rId28"/>
    <p:sldId id="449" r:id="rId29"/>
    <p:sldId id="450" r:id="rId30"/>
    <p:sldId id="451" r:id="rId31"/>
    <p:sldId id="452" r:id="rId32"/>
    <p:sldId id="453" r:id="rId33"/>
    <p:sldId id="454" r:id="rId34"/>
    <p:sldId id="455" r:id="rId35"/>
    <p:sldId id="424" r:id="rId36"/>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617B"/>
    <a:srgbClr val="4DE1E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7171" autoAdjust="0"/>
    <p:restoredTop sz="89445" autoAdjust="0"/>
  </p:normalViewPr>
  <p:slideViewPr>
    <p:cSldViewPr>
      <p:cViewPr varScale="1">
        <p:scale>
          <a:sx n="65" d="100"/>
          <a:sy n="65" d="100"/>
        </p:scale>
        <p:origin x="-912" y="-108"/>
      </p:cViewPr>
      <p:guideLst>
        <p:guide orient="horz" pos="2160"/>
        <p:guide pos="2880"/>
      </p:guideLst>
    </p:cSldViewPr>
  </p:slideViewPr>
  <p:notesTextViewPr>
    <p:cViewPr>
      <p:scale>
        <a:sx n="100" d="100"/>
        <a:sy n="100" d="100"/>
      </p:scale>
      <p:origin x="0" y="0"/>
    </p:cViewPr>
  </p:notesTextViewPr>
  <p:sorterViewPr>
    <p:cViewPr>
      <p:scale>
        <a:sx n="40" d="100"/>
        <a:sy n="40" d="100"/>
      </p:scale>
      <p:origin x="0" y="253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___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______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______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______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pieChart>
        <c:varyColors val="1"/>
        <c:ser>
          <c:idx val="0"/>
          <c:order val="0"/>
          <c:tx>
            <c:strRef>
              <c:f>Sheet1!$B$1</c:f>
              <c:strCache>
                <c:ptCount val="1"/>
                <c:pt idx="0">
                  <c:v>作業時間</c:v>
                </c:pt>
              </c:strCache>
            </c:strRef>
          </c:tx>
          <c:dLbls>
            <c:dLbl>
              <c:idx val="0"/>
              <c:layout/>
              <c:tx>
                <c:rich>
                  <a:bodyPr/>
                  <a:lstStyle/>
                  <a:p>
                    <a:r>
                      <a:rPr lang="en-US" altLang="ja-JP" sz="1600" dirty="0" smtClean="0"/>
                      <a:t>Analysis</a:t>
                    </a:r>
                    <a:r>
                      <a:rPr lang="ja-JP" altLang="en-US" sz="1600" dirty="0"/>
                      <a:t>
</a:t>
                    </a:r>
                    <a:r>
                      <a:rPr lang="en-US" altLang="ja-JP" sz="1600" dirty="0" smtClean="0"/>
                      <a:t>2</a:t>
                    </a:r>
                    <a:r>
                      <a:rPr lang="en-US" altLang="ja-JP" sz="1600" dirty="0"/>
                      <a:t>%</a:t>
                    </a:r>
                    <a:endParaRPr lang="ja-JP" altLang="en-US" sz="1600" dirty="0"/>
                  </a:p>
                </c:rich>
              </c:tx>
              <c:showCatName val="1"/>
              <c:showPercent val="1"/>
            </c:dLbl>
            <c:dLbl>
              <c:idx val="1"/>
              <c:layout/>
              <c:tx>
                <c:rich>
                  <a:bodyPr/>
                  <a:lstStyle/>
                  <a:p>
                    <a:r>
                      <a:rPr lang="en-US" altLang="ja-JP" smtClean="0"/>
                      <a:t>Pattern selection</a:t>
                    </a:r>
                  </a:p>
                  <a:p>
                    <a:r>
                      <a:rPr lang="en-US" altLang="ja-JP" smtClean="0"/>
                      <a:t>14</a:t>
                    </a:r>
                    <a:r>
                      <a:rPr lang="en-US" altLang="ja-JP" dirty="0"/>
                      <a:t>%</a:t>
                    </a:r>
                    <a:endParaRPr lang="ja-JP" altLang="en-US" dirty="0"/>
                  </a:p>
                </c:rich>
              </c:tx>
              <c:showCatName val="1"/>
              <c:showPercent val="1"/>
            </c:dLbl>
            <c:dLbl>
              <c:idx val="2"/>
              <c:layout>
                <c:manualLayout>
                  <c:x val="4.9161601396542368E-2"/>
                  <c:y val="3.0410552026205857E-2"/>
                </c:manualLayout>
              </c:layout>
              <c:tx>
                <c:rich>
                  <a:bodyPr/>
                  <a:lstStyle/>
                  <a:p>
                    <a:r>
                      <a:rPr lang="en-US" altLang="ja-JP" smtClean="0"/>
                      <a:t>Architecture decomposition</a:t>
                    </a:r>
                    <a:r>
                      <a:rPr lang="ja-JP" altLang="en-US" dirty="0"/>
                      <a:t>
</a:t>
                    </a:r>
                    <a:r>
                      <a:rPr lang="en-US" altLang="ja-JP" dirty="0"/>
                      <a:t>5%</a:t>
                    </a:r>
                  </a:p>
                </c:rich>
              </c:tx>
              <c:showCatName val="1"/>
              <c:showPercent val="1"/>
            </c:dLbl>
            <c:dLbl>
              <c:idx val="3"/>
              <c:layout/>
              <c:tx>
                <c:rich>
                  <a:bodyPr/>
                  <a:lstStyle/>
                  <a:p>
                    <a:r>
                      <a:rPr lang="en-US" altLang="ja-JP" smtClean="0"/>
                      <a:t>Risk analysis</a:t>
                    </a:r>
                  </a:p>
                  <a:p>
                    <a:r>
                      <a:rPr lang="en-US" altLang="ja-JP" smtClean="0"/>
                      <a:t>28</a:t>
                    </a:r>
                    <a:r>
                      <a:rPr lang="en-US" altLang="ja-JP" dirty="0"/>
                      <a:t>%</a:t>
                    </a:r>
                  </a:p>
                </c:rich>
              </c:tx>
              <c:showCatName val="1"/>
              <c:showPercent val="1"/>
            </c:dLbl>
            <c:dLbl>
              <c:idx val="4"/>
              <c:layout>
                <c:manualLayout>
                  <c:x val="0.21214489766432154"/>
                  <c:y val="3.7622082394885431E-3"/>
                </c:manualLayout>
              </c:layout>
              <c:tx>
                <c:rich>
                  <a:bodyPr/>
                  <a:lstStyle/>
                  <a:p>
                    <a:r>
                      <a:rPr lang="en-US" altLang="en-US" smtClean="0"/>
                      <a:t>D-Case</a:t>
                    </a:r>
                    <a:r>
                      <a:rPr lang="ja-JP" altLang="en-US" smtClean="0"/>
                      <a:t> </a:t>
                    </a:r>
                    <a:r>
                      <a:rPr lang="en-US" altLang="ja-JP" smtClean="0"/>
                      <a:t>development</a:t>
                    </a:r>
                    <a:r>
                      <a:rPr lang="ja-JP" altLang="en-US" dirty="0"/>
                      <a:t>
</a:t>
                    </a:r>
                    <a:r>
                      <a:rPr lang="en-US" altLang="ja-JP" dirty="0"/>
                      <a:t>51%</a:t>
                    </a:r>
                    <a:endParaRPr lang="ja-JP" altLang="en-US" dirty="0"/>
                  </a:p>
                </c:rich>
              </c:tx>
              <c:showCatName val="1"/>
              <c:showPercent val="1"/>
            </c:dLbl>
            <c:showCatName val="1"/>
            <c:showPercent val="1"/>
            <c:showLeaderLines val="1"/>
          </c:dLbls>
          <c:cat>
            <c:strRef>
              <c:f>Sheet1!$A$2:$A$6</c:f>
              <c:strCache>
                <c:ptCount val="5"/>
                <c:pt idx="0">
                  <c:v>機能と構成の分析
</c:v>
                </c:pt>
                <c:pt idx="1">
                  <c:v>分解パターンの選択</c:v>
                </c:pt>
                <c:pt idx="2">
                  <c:v>システム分解</c:v>
                </c:pt>
                <c:pt idx="3">
                  <c:v>サブシステムのリスク分析</c:v>
                </c:pt>
                <c:pt idx="4">
                  <c:v>D-Case作成</c:v>
                </c:pt>
              </c:strCache>
            </c:strRef>
          </c:cat>
          <c:val>
            <c:numRef>
              <c:f>Sheet1!$B$2:$B$6</c:f>
              <c:numCache>
                <c:formatCode>General</c:formatCode>
                <c:ptCount val="5"/>
                <c:pt idx="0">
                  <c:v>5</c:v>
                </c:pt>
                <c:pt idx="1">
                  <c:v>30</c:v>
                </c:pt>
                <c:pt idx="2">
                  <c:v>10</c:v>
                </c:pt>
                <c:pt idx="3">
                  <c:v>62</c:v>
                </c:pt>
                <c:pt idx="4">
                  <c:v>110</c:v>
                </c:pt>
              </c:numCache>
            </c:numRef>
          </c:val>
        </c:ser>
        <c:dLbls>
          <c:showCatName val="1"/>
          <c:showPercent val="1"/>
        </c:dLbls>
        <c:firstSliceAng val="0"/>
      </c:pieChart>
    </c:plotArea>
    <c:plotVisOnly val="1"/>
  </c:chart>
  <c:txPr>
    <a:bodyPr/>
    <a:lstStyle/>
    <a:p>
      <a:pPr>
        <a:defRPr sz="18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8.6574639107611567E-2"/>
          <c:y val="0.18147662401574802"/>
          <c:w val="0.71292027559055204"/>
          <c:h val="0.70945570866141761"/>
        </c:manualLayout>
      </c:layout>
      <c:scatterChart>
        <c:scatterStyle val="lineMarker"/>
        <c:ser>
          <c:idx val="0"/>
          <c:order val="0"/>
          <c:tx>
            <c:strRef>
              <c:f>Sheet1!$B$1</c:f>
              <c:strCache>
                <c:ptCount val="1"/>
                <c:pt idx="0">
                  <c:v>証拠 </c:v>
                </c:pt>
              </c:strCache>
            </c:strRef>
          </c:tx>
          <c:spPr>
            <a:ln w="28575">
              <a:noFill/>
            </a:ln>
          </c:spPr>
          <c:trendline>
            <c:trendlineType val="linear"/>
            <c:dispRSqr val="1"/>
            <c:dispEq val="1"/>
            <c:trendlineLbl>
              <c:layout>
                <c:manualLayout>
                  <c:x val="1.3984251968503943E-2"/>
                  <c:y val="-0.1252266240157478"/>
                </c:manualLayout>
              </c:layout>
              <c:numFmt formatCode="General" sourceLinked="0"/>
            </c:trendlineLbl>
          </c:trendline>
          <c:xVal>
            <c:numRef>
              <c:f>Sheet1!$A$2:$A$11</c:f>
              <c:numCache>
                <c:formatCode>General</c:formatCode>
                <c:ptCount val="10"/>
                <c:pt idx="0">
                  <c:v>83</c:v>
                </c:pt>
                <c:pt idx="1">
                  <c:v>60</c:v>
                </c:pt>
                <c:pt idx="2">
                  <c:v>20</c:v>
                </c:pt>
                <c:pt idx="3">
                  <c:v>54</c:v>
                </c:pt>
                <c:pt idx="4">
                  <c:v>124</c:v>
                </c:pt>
                <c:pt idx="5">
                  <c:v>35</c:v>
                </c:pt>
                <c:pt idx="6">
                  <c:v>13</c:v>
                </c:pt>
                <c:pt idx="7">
                  <c:v>56</c:v>
                </c:pt>
                <c:pt idx="8">
                  <c:v>24</c:v>
                </c:pt>
                <c:pt idx="9">
                  <c:v>70</c:v>
                </c:pt>
              </c:numCache>
            </c:numRef>
          </c:xVal>
          <c:yVal>
            <c:numRef>
              <c:f>Sheet1!$B$2:$B$11</c:f>
              <c:numCache>
                <c:formatCode>General</c:formatCode>
                <c:ptCount val="10"/>
                <c:pt idx="0">
                  <c:v>71</c:v>
                </c:pt>
                <c:pt idx="1">
                  <c:v>42</c:v>
                </c:pt>
                <c:pt idx="2">
                  <c:v>13</c:v>
                </c:pt>
                <c:pt idx="3">
                  <c:v>43</c:v>
                </c:pt>
                <c:pt idx="4">
                  <c:v>60</c:v>
                </c:pt>
                <c:pt idx="5">
                  <c:v>27</c:v>
                </c:pt>
                <c:pt idx="6">
                  <c:v>10</c:v>
                </c:pt>
                <c:pt idx="7">
                  <c:v>38</c:v>
                </c:pt>
                <c:pt idx="8">
                  <c:v>16</c:v>
                </c:pt>
                <c:pt idx="9">
                  <c:v>48</c:v>
                </c:pt>
              </c:numCache>
            </c:numRef>
          </c:yVal>
        </c:ser>
        <c:axId val="369789568"/>
        <c:axId val="369791360"/>
      </c:scatterChart>
      <c:valAx>
        <c:axId val="369789568"/>
        <c:scaling>
          <c:orientation val="minMax"/>
        </c:scaling>
        <c:axPos val="b"/>
        <c:numFmt formatCode="General" sourceLinked="1"/>
        <c:tickLblPos val="nextTo"/>
        <c:crossAx val="369791360"/>
        <c:crosses val="autoZero"/>
        <c:crossBetween val="midCat"/>
      </c:valAx>
      <c:valAx>
        <c:axId val="369791360"/>
        <c:scaling>
          <c:orientation val="minMax"/>
        </c:scaling>
        <c:axPos val="l"/>
        <c:numFmt formatCode="General" sourceLinked="1"/>
        <c:tickLblPos val="nextTo"/>
        <c:crossAx val="369789568"/>
        <c:crosses val="autoZero"/>
        <c:crossBetween val="midCat"/>
      </c:valAx>
    </c:plotArea>
    <c:legend>
      <c:legendPos val="r"/>
      <c:layout/>
    </c:legend>
    <c:plotVisOnly val="1"/>
  </c:chart>
  <c:txPr>
    <a:bodyPr/>
    <a:lstStyle/>
    <a:p>
      <a:pPr>
        <a:defRPr sz="1800"/>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8.6574639107611567E-2"/>
          <c:y val="0.18147662401574802"/>
          <c:w val="0.71292027559055215"/>
          <c:h val="0.70945570866141761"/>
        </c:manualLayout>
      </c:layout>
      <c:scatterChart>
        <c:scatterStyle val="lineMarker"/>
        <c:ser>
          <c:idx val="0"/>
          <c:order val="0"/>
          <c:tx>
            <c:strRef>
              <c:f>Sheet1!$B$1</c:f>
              <c:strCache>
                <c:ptCount val="1"/>
                <c:pt idx="0">
                  <c:v>戦略</c:v>
                </c:pt>
              </c:strCache>
            </c:strRef>
          </c:tx>
          <c:spPr>
            <a:ln w="28575">
              <a:noFill/>
            </a:ln>
          </c:spPr>
          <c:trendline>
            <c:trendlineType val="linear"/>
            <c:dispRSqr val="1"/>
            <c:dispEq val="1"/>
            <c:trendlineLbl>
              <c:layout>
                <c:manualLayout>
                  <c:x val="1.3984251968503943E-2"/>
                  <c:y val="-0.12522662401574777"/>
                </c:manualLayout>
              </c:layout>
              <c:numFmt formatCode="General" sourceLinked="0"/>
            </c:trendlineLbl>
          </c:trendline>
          <c:xVal>
            <c:numRef>
              <c:f>Sheet1!$A$2:$A$11</c:f>
              <c:numCache>
                <c:formatCode>General</c:formatCode>
                <c:ptCount val="10"/>
                <c:pt idx="0">
                  <c:v>83</c:v>
                </c:pt>
                <c:pt idx="1">
                  <c:v>60</c:v>
                </c:pt>
                <c:pt idx="2">
                  <c:v>20</c:v>
                </c:pt>
                <c:pt idx="3">
                  <c:v>54</c:v>
                </c:pt>
                <c:pt idx="4">
                  <c:v>124</c:v>
                </c:pt>
                <c:pt idx="5">
                  <c:v>35</c:v>
                </c:pt>
                <c:pt idx="6">
                  <c:v>13</c:v>
                </c:pt>
                <c:pt idx="7">
                  <c:v>56</c:v>
                </c:pt>
                <c:pt idx="8">
                  <c:v>24</c:v>
                </c:pt>
                <c:pt idx="9">
                  <c:v>70</c:v>
                </c:pt>
              </c:numCache>
            </c:numRef>
          </c:xVal>
          <c:yVal>
            <c:numRef>
              <c:f>Sheet1!$B$2:$B$11</c:f>
              <c:numCache>
                <c:formatCode>General</c:formatCode>
                <c:ptCount val="10"/>
                <c:pt idx="0">
                  <c:v>30</c:v>
                </c:pt>
                <c:pt idx="1">
                  <c:v>21</c:v>
                </c:pt>
                <c:pt idx="2">
                  <c:v>7</c:v>
                </c:pt>
                <c:pt idx="3">
                  <c:v>18</c:v>
                </c:pt>
                <c:pt idx="4">
                  <c:v>41</c:v>
                </c:pt>
                <c:pt idx="5">
                  <c:v>11</c:v>
                </c:pt>
                <c:pt idx="6">
                  <c:v>4</c:v>
                </c:pt>
                <c:pt idx="7">
                  <c:v>18</c:v>
                </c:pt>
                <c:pt idx="8">
                  <c:v>8</c:v>
                </c:pt>
                <c:pt idx="9">
                  <c:v>23</c:v>
                </c:pt>
              </c:numCache>
            </c:numRef>
          </c:yVal>
        </c:ser>
        <c:axId val="372114944"/>
        <c:axId val="372116480"/>
      </c:scatterChart>
      <c:valAx>
        <c:axId val="372114944"/>
        <c:scaling>
          <c:orientation val="minMax"/>
        </c:scaling>
        <c:axPos val="b"/>
        <c:numFmt formatCode="General" sourceLinked="1"/>
        <c:tickLblPos val="nextTo"/>
        <c:crossAx val="372116480"/>
        <c:crosses val="autoZero"/>
        <c:crossBetween val="midCat"/>
      </c:valAx>
      <c:valAx>
        <c:axId val="372116480"/>
        <c:scaling>
          <c:orientation val="minMax"/>
        </c:scaling>
        <c:axPos val="l"/>
        <c:numFmt formatCode="General" sourceLinked="1"/>
        <c:tickLblPos val="nextTo"/>
        <c:crossAx val="372114944"/>
        <c:crosses val="autoZero"/>
        <c:crossBetween val="midCat"/>
      </c:valAx>
    </c:plotArea>
    <c:legend>
      <c:legendPos val="r"/>
      <c:layout/>
    </c:legend>
    <c:plotVisOnly val="1"/>
  </c:chart>
  <c:txPr>
    <a:bodyPr/>
    <a:lstStyle/>
    <a:p>
      <a:pPr>
        <a:defRPr sz="18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8.6574639107611567E-2"/>
          <c:y val="0.18147662401574802"/>
          <c:w val="0.71292027559055227"/>
          <c:h val="0.70945570866141761"/>
        </c:manualLayout>
      </c:layout>
      <c:scatterChart>
        <c:scatterStyle val="lineMarker"/>
        <c:ser>
          <c:idx val="0"/>
          <c:order val="0"/>
          <c:tx>
            <c:strRef>
              <c:f>Sheet1!$B$1</c:f>
              <c:strCache>
                <c:ptCount val="1"/>
                <c:pt idx="0">
                  <c:v>証拠</c:v>
                </c:pt>
              </c:strCache>
            </c:strRef>
          </c:tx>
          <c:spPr>
            <a:ln w="28575">
              <a:noFill/>
            </a:ln>
          </c:spPr>
          <c:trendline>
            <c:trendlineType val="linear"/>
            <c:dispRSqr val="1"/>
            <c:dispEq val="1"/>
            <c:trendlineLbl>
              <c:layout>
                <c:manualLayout>
                  <c:x val="0.30312713254593177"/>
                  <c:y val="-0.20453321850393719"/>
                </c:manualLayout>
              </c:layout>
              <c:numFmt formatCode="General" sourceLinked="0"/>
            </c:trendlineLbl>
          </c:trendline>
          <c:xVal>
            <c:numRef>
              <c:f>Sheet1!$A$2:$A$11</c:f>
              <c:numCache>
                <c:formatCode>General</c:formatCode>
                <c:ptCount val="10"/>
                <c:pt idx="0">
                  <c:v>16</c:v>
                </c:pt>
                <c:pt idx="1">
                  <c:v>17</c:v>
                </c:pt>
                <c:pt idx="2">
                  <c:v>6</c:v>
                </c:pt>
                <c:pt idx="3">
                  <c:v>16</c:v>
                </c:pt>
                <c:pt idx="4">
                  <c:v>25</c:v>
                </c:pt>
                <c:pt idx="5">
                  <c:v>11</c:v>
                </c:pt>
                <c:pt idx="6">
                  <c:v>4</c:v>
                </c:pt>
                <c:pt idx="7">
                  <c:v>18</c:v>
                </c:pt>
                <c:pt idx="8">
                  <c:v>8</c:v>
                </c:pt>
                <c:pt idx="9">
                  <c:v>23</c:v>
                </c:pt>
              </c:numCache>
            </c:numRef>
          </c:xVal>
          <c:yVal>
            <c:numRef>
              <c:f>Sheet1!$B$2:$B$11</c:f>
              <c:numCache>
                <c:formatCode>General</c:formatCode>
                <c:ptCount val="10"/>
                <c:pt idx="0">
                  <c:v>71</c:v>
                </c:pt>
                <c:pt idx="1">
                  <c:v>42</c:v>
                </c:pt>
                <c:pt idx="2">
                  <c:v>13</c:v>
                </c:pt>
                <c:pt idx="3">
                  <c:v>43</c:v>
                </c:pt>
                <c:pt idx="4">
                  <c:v>60</c:v>
                </c:pt>
                <c:pt idx="5">
                  <c:v>27</c:v>
                </c:pt>
                <c:pt idx="6">
                  <c:v>10</c:v>
                </c:pt>
                <c:pt idx="7">
                  <c:v>38</c:v>
                </c:pt>
                <c:pt idx="8">
                  <c:v>16</c:v>
                </c:pt>
                <c:pt idx="9">
                  <c:v>48</c:v>
                </c:pt>
              </c:numCache>
            </c:numRef>
          </c:yVal>
        </c:ser>
        <c:axId val="372147328"/>
        <c:axId val="372148864"/>
      </c:scatterChart>
      <c:valAx>
        <c:axId val="372147328"/>
        <c:scaling>
          <c:orientation val="minMax"/>
        </c:scaling>
        <c:axPos val="b"/>
        <c:numFmt formatCode="General" sourceLinked="1"/>
        <c:tickLblPos val="nextTo"/>
        <c:crossAx val="372148864"/>
        <c:crosses val="autoZero"/>
        <c:crossBetween val="midCat"/>
      </c:valAx>
      <c:valAx>
        <c:axId val="372148864"/>
        <c:scaling>
          <c:orientation val="minMax"/>
        </c:scaling>
        <c:axPos val="l"/>
        <c:numFmt formatCode="General" sourceLinked="1"/>
        <c:tickLblPos val="nextTo"/>
        <c:crossAx val="372147328"/>
        <c:crosses val="autoZero"/>
        <c:crossBetween val="midCat"/>
      </c:valAx>
    </c:plotArea>
    <c:legend>
      <c:legendPos val="r"/>
      <c:layout>
        <c:manualLayout>
          <c:xMode val="edge"/>
          <c:yMode val="edge"/>
          <c:x val="0.74627083333333466"/>
          <c:y val="0.55389000984251968"/>
          <c:w val="0.24956250000000016"/>
          <c:h val="0.17346998031496094"/>
        </c:manualLayout>
      </c:layout>
    </c:legend>
    <c:plotVisOnly val="1"/>
  </c:chart>
  <c:txPr>
    <a:bodyPr/>
    <a:lstStyle/>
    <a:p>
      <a:pPr>
        <a:defRPr sz="1800"/>
      </a:pPr>
      <a:endParaRPr lang="ja-JP"/>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2"/>
            <a:ext cx="3077137" cy="512304"/>
          </a:xfrm>
          <a:prstGeom prst="rect">
            <a:avLst/>
          </a:prstGeom>
        </p:spPr>
        <p:txBody>
          <a:bodyPr vert="horz" lIns="94768" tIns="47384" rIns="94768" bIns="47384"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4020506" y="2"/>
            <a:ext cx="3077137" cy="512304"/>
          </a:xfrm>
          <a:prstGeom prst="rect">
            <a:avLst/>
          </a:prstGeom>
        </p:spPr>
        <p:txBody>
          <a:bodyPr vert="horz" lIns="94768" tIns="47384" rIns="94768" bIns="47384" rtlCol="0"/>
          <a:lstStyle>
            <a:lvl1pPr algn="r">
              <a:defRPr sz="1200"/>
            </a:lvl1pPr>
          </a:lstStyle>
          <a:p>
            <a:fld id="{7A91A9A6-E4E5-4A82-B1E7-8E00481B5168}" type="datetimeFigureOut">
              <a:rPr kumimoji="1" lang="ja-JP" altLang="en-US" smtClean="0"/>
              <a:pPr/>
              <a:t>2013/5/20</a:t>
            </a:fld>
            <a:endParaRPr kumimoji="1" lang="ja-JP" altLang="en-US"/>
          </a:p>
        </p:txBody>
      </p:sp>
      <p:sp>
        <p:nvSpPr>
          <p:cNvPr id="4" name="フッター プレースホルダ 3"/>
          <p:cNvSpPr>
            <a:spLocks noGrp="1"/>
          </p:cNvSpPr>
          <p:nvPr>
            <p:ph type="ftr" sz="quarter" idx="2"/>
          </p:nvPr>
        </p:nvSpPr>
        <p:spPr>
          <a:xfrm>
            <a:off x="1" y="9720674"/>
            <a:ext cx="3077137" cy="512303"/>
          </a:xfrm>
          <a:prstGeom prst="rect">
            <a:avLst/>
          </a:prstGeom>
        </p:spPr>
        <p:txBody>
          <a:bodyPr vert="horz" lIns="94768" tIns="47384" rIns="94768" bIns="47384"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4020506" y="9720674"/>
            <a:ext cx="3077137" cy="512303"/>
          </a:xfrm>
          <a:prstGeom prst="rect">
            <a:avLst/>
          </a:prstGeom>
        </p:spPr>
        <p:txBody>
          <a:bodyPr vert="horz" lIns="94768" tIns="47384" rIns="94768" bIns="47384" rtlCol="0" anchor="b"/>
          <a:lstStyle>
            <a:lvl1pPr algn="r">
              <a:defRPr sz="1200"/>
            </a:lvl1pPr>
          </a:lstStyle>
          <a:p>
            <a:fld id="{2B18A345-ADF2-4906-BC1D-A40109913576}" type="slidenum">
              <a:rPr kumimoji="1" lang="ja-JP" altLang="en-US" smtClean="0"/>
              <a:pPr/>
              <a:t>&lt;#&gt;</a:t>
            </a:fld>
            <a:endParaRPr kumimoji="1" lang="ja-JP" altLang="en-US"/>
          </a:p>
        </p:txBody>
      </p:sp>
    </p:spTree>
    <p:extLst>
      <p:ext uri="{BB962C8B-B14F-4D97-AF65-F5344CB8AC3E}">
        <p14:creationId xmlns="" xmlns:p14="http://schemas.microsoft.com/office/powerpoint/2010/main" val="3559509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3076363" cy="511731"/>
          </a:xfrm>
          <a:prstGeom prst="rect">
            <a:avLst/>
          </a:prstGeom>
        </p:spPr>
        <p:txBody>
          <a:bodyPr vert="horz" lIns="94768" tIns="47384" rIns="94768" bIns="47384" rtlCol="0"/>
          <a:lstStyle>
            <a:lvl1pPr algn="l">
              <a:defRPr sz="1200"/>
            </a:lvl1pPr>
          </a:lstStyle>
          <a:p>
            <a:endParaRPr kumimoji="1" lang="ja-JP" altLang="en-US"/>
          </a:p>
        </p:txBody>
      </p:sp>
      <p:sp>
        <p:nvSpPr>
          <p:cNvPr id="3" name="日付プレースホルダ 2"/>
          <p:cNvSpPr>
            <a:spLocks noGrp="1"/>
          </p:cNvSpPr>
          <p:nvPr>
            <p:ph type="dt" idx="1"/>
          </p:nvPr>
        </p:nvSpPr>
        <p:spPr>
          <a:xfrm>
            <a:off x="4021295" y="1"/>
            <a:ext cx="3076363" cy="511731"/>
          </a:xfrm>
          <a:prstGeom prst="rect">
            <a:avLst/>
          </a:prstGeom>
        </p:spPr>
        <p:txBody>
          <a:bodyPr vert="horz" lIns="94768" tIns="47384" rIns="94768" bIns="47384" rtlCol="0"/>
          <a:lstStyle>
            <a:lvl1pPr algn="r">
              <a:defRPr sz="1200"/>
            </a:lvl1pPr>
          </a:lstStyle>
          <a:p>
            <a:fld id="{DA7995EF-2CD7-4BEE-804A-9B4BCA31757B}" type="datetimeFigureOut">
              <a:rPr kumimoji="1" lang="ja-JP" altLang="en-US" smtClean="0"/>
              <a:pPr/>
              <a:t>2013/5/20</a:t>
            </a:fld>
            <a:endParaRPr kumimoji="1" lang="ja-JP" altLang="en-US"/>
          </a:p>
        </p:txBody>
      </p:sp>
      <p:sp>
        <p:nvSpPr>
          <p:cNvPr id="4" name="スライド イメージ プレースホルダ 3"/>
          <p:cNvSpPr>
            <a:spLocks noGrp="1" noRot="1" noChangeAspect="1"/>
          </p:cNvSpPr>
          <p:nvPr>
            <p:ph type="sldImg" idx="2"/>
          </p:nvPr>
        </p:nvSpPr>
        <p:spPr>
          <a:xfrm>
            <a:off x="990600" y="766763"/>
            <a:ext cx="5118100" cy="3840162"/>
          </a:xfrm>
          <a:prstGeom prst="rect">
            <a:avLst/>
          </a:prstGeom>
          <a:noFill/>
          <a:ln w="12700">
            <a:solidFill>
              <a:prstClr val="black"/>
            </a:solidFill>
          </a:ln>
        </p:spPr>
        <p:txBody>
          <a:bodyPr vert="horz" lIns="94768" tIns="47384" rIns="94768" bIns="47384" rtlCol="0" anchor="ctr"/>
          <a:lstStyle/>
          <a:p>
            <a:endParaRPr lang="ja-JP" altLang="en-US"/>
          </a:p>
        </p:txBody>
      </p:sp>
      <p:sp>
        <p:nvSpPr>
          <p:cNvPr id="5" name="ノート プレースホルダ 4"/>
          <p:cNvSpPr>
            <a:spLocks noGrp="1"/>
          </p:cNvSpPr>
          <p:nvPr>
            <p:ph type="body" sz="quarter" idx="3"/>
          </p:nvPr>
        </p:nvSpPr>
        <p:spPr>
          <a:xfrm>
            <a:off x="709931" y="4861443"/>
            <a:ext cx="5679440" cy="4605576"/>
          </a:xfrm>
          <a:prstGeom prst="rect">
            <a:avLst/>
          </a:prstGeom>
        </p:spPr>
        <p:txBody>
          <a:bodyPr vert="horz" lIns="94768" tIns="47384" rIns="94768" bIns="4738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721107"/>
            <a:ext cx="3076363" cy="511731"/>
          </a:xfrm>
          <a:prstGeom prst="rect">
            <a:avLst/>
          </a:prstGeom>
        </p:spPr>
        <p:txBody>
          <a:bodyPr vert="horz" lIns="94768" tIns="47384" rIns="94768" bIns="4738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4021295" y="9721107"/>
            <a:ext cx="3076363" cy="511731"/>
          </a:xfrm>
          <a:prstGeom prst="rect">
            <a:avLst/>
          </a:prstGeom>
        </p:spPr>
        <p:txBody>
          <a:bodyPr vert="horz" lIns="94768" tIns="47384" rIns="94768" bIns="47384" rtlCol="0" anchor="b"/>
          <a:lstStyle>
            <a:lvl1pPr algn="r">
              <a:defRPr sz="1200"/>
            </a:lvl1pPr>
          </a:lstStyle>
          <a:p>
            <a:fld id="{B16042E4-75EC-441D-80F2-C6CB7955F48B}" type="slidenum">
              <a:rPr kumimoji="1" lang="ja-JP" altLang="en-US" smtClean="0"/>
              <a:pPr/>
              <a:t>&lt;#&gt;</a:t>
            </a:fld>
            <a:endParaRPr kumimoji="1" lang="ja-JP" altLang="en-US"/>
          </a:p>
        </p:txBody>
      </p:sp>
    </p:spTree>
    <p:extLst>
      <p:ext uri="{BB962C8B-B14F-4D97-AF65-F5344CB8AC3E}">
        <p14:creationId xmlns="" xmlns:p14="http://schemas.microsoft.com/office/powerpoint/2010/main" val="33757117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90478">
              <a:defRPr/>
            </a:pPr>
            <a:r>
              <a:rPr lang="en-US" altLang="ja-JP" dirty="0" smtClean="0"/>
              <a:t>13:00 -- 13:30</a:t>
            </a:r>
            <a:br>
              <a:rPr lang="en-US" altLang="ja-JP" dirty="0" smtClean="0"/>
            </a:br>
            <a:r>
              <a:rPr lang="en-US" altLang="ja-JP" dirty="0" smtClean="0"/>
              <a:t>Architecture and Assurance Cases</a:t>
            </a:r>
            <a:br>
              <a:rPr lang="en-US" altLang="ja-JP" dirty="0" smtClean="0"/>
            </a:br>
            <a:r>
              <a:rPr lang="en-US" altLang="ja-JP" dirty="0" smtClean="0"/>
              <a:t>S. Yamamoto</a:t>
            </a:r>
            <a:endParaRPr kumimoji="1" lang="ja-JP" altLang="en-US" dirty="0"/>
          </a:p>
        </p:txBody>
      </p:sp>
      <p:sp>
        <p:nvSpPr>
          <p:cNvPr id="4" name="スライド番号プレースホルダ 3"/>
          <p:cNvSpPr>
            <a:spLocks noGrp="1"/>
          </p:cNvSpPr>
          <p:nvPr>
            <p:ph type="sldNum" sz="quarter" idx="10"/>
          </p:nvPr>
        </p:nvSpPr>
        <p:spPr/>
        <p:txBody>
          <a:bodyPr/>
          <a:lstStyle/>
          <a:p>
            <a:fld id="{B17ED73A-B566-495E-A2A5-5CF8C51C2176}"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16042E4-75EC-441D-80F2-C6CB7955F48B}" type="slidenum">
              <a:rPr kumimoji="1" lang="ja-JP" altLang="en-US" smtClean="0"/>
              <a:pPr/>
              <a:t>5</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sz="1200" kern="1200" baseline="0" dirty="0" smtClean="0">
              <a:solidFill>
                <a:schemeClr val="tx1"/>
              </a:solidFill>
              <a:latin typeface="+mn-lt"/>
              <a:ea typeface="+mn-ea"/>
              <a:cs typeface="+mn-cs"/>
            </a:endParaRPr>
          </a:p>
          <a:p>
            <a:r>
              <a:rPr kumimoji="1" lang="en-US" altLang="ja-JP" sz="1200" kern="1200" baseline="0" dirty="0" smtClean="0">
                <a:solidFill>
                  <a:schemeClr val="tx1"/>
                </a:solidFill>
                <a:latin typeface="+mn-lt"/>
                <a:ea typeface="+mn-ea"/>
                <a:cs typeface="+mn-cs"/>
              </a:rPr>
              <a:t> </a:t>
            </a:r>
            <a:r>
              <a:rPr kumimoji="1" lang="en-US" altLang="ja-JP" sz="1200" b="1" kern="1200" baseline="0" dirty="0" smtClean="0">
                <a:solidFill>
                  <a:schemeClr val="tx1"/>
                </a:solidFill>
                <a:latin typeface="+mn-lt"/>
                <a:ea typeface="+mn-ea"/>
                <a:cs typeface="+mn-cs"/>
              </a:rPr>
              <a:t>Robin Bloomfield and Peter Bishop, </a:t>
            </a:r>
            <a:r>
              <a:rPr kumimoji="1" lang="en-US" altLang="ja-JP" sz="1200" kern="1200" baseline="0" dirty="0" smtClean="0">
                <a:solidFill>
                  <a:schemeClr val="tx1"/>
                </a:solidFill>
                <a:latin typeface="+mn-lt"/>
                <a:ea typeface="+mn-ea"/>
                <a:cs typeface="+mn-cs"/>
              </a:rPr>
              <a:t> </a:t>
            </a:r>
            <a:r>
              <a:rPr kumimoji="1" lang="en-US" altLang="ja-JP" sz="1200" b="1" kern="1200" baseline="0" dirty="0" smtClean="0">
                <a:solidFill>
                  <a:schemeClr val="tx1"/>
                </a:solidFill>
                <a:latin typeface="+mn-lt"/>
                <a:ea typeface="+mn-ea"/>
                <a:cs typeface="+mn-cs"/>
              </a:rPr>
              <a:t>Safety and Assurance Cases: Past, Present and Possible Future – an </a:t>
            </a:r>
            <a:r>
              <a:rPr kumimoji="1" lang="en-US" altLang="ja-JP" sz="1200" b="1" kern="1200" baseline="0" dirty="0" err="1" smtClean="0">
                <a:solidFill>
                  <a:schemeClr val="tx1"/>
                </a:solidFill>
                <a:latin typeface="+mn-lt"/>
                <a:ea typeface="+mn-ea"/>
                <a:cs typeface="+mn-cs"/>
              </a:rPr>
              <a:t>Adelard</a:t>
            </a:r>
            <a:r>
              <a:rPr kumimoji="1" lang="en-US" altLang="ja-JP" sz="1200" b="1" kern="1200" baseline="0" dirty="0" smtClean="0">
                <a:solidFill>
                  <a:schemeClr val="tx1"/>
                </a:solidFill>
                <a:latin typeface="+mn-lt"/>
                <a:ea typeface="+mn-ea"/>
                <a:cs typeface="+mn-cs"/>
              </a:rPr>
              <a:t> Perspective  </a:t>
            </a:r>
          </a:p>
          <a:p>
            <a:endParaRPr kumimoji="1" lang="en-US" altLang="ja-JP" sz="1200" b="1" kern="1200" baseline="0" dirty="0" smtClean="0">
              <a:solidFill>
                <a:schemeClr val="tx1"/>
              </a:solidFill>
              <a:latin typeface="+mn-lt"/>
              <a:ea typeface="+mn-ea"/>
              <a:cs typeface="+mn-cs"/>
            </a:endParaRPr>
          </a:p>
          <a:p>
            <a:pPr rtl="0" eaLnBrk="1" fontAlgn="ctr" latinLnBrk="0" hangingPunct="1"/>
            <a:r>
              <a:rPr kumimoji="1" lang="en-US" altLang="ja-JP" sz="1200" b="1" i="0" u="none" strike="noStrike" kern="1200" dirty="0" smtClean="0">
                <a:solidFill>
                  <a:schemeClr val="tx1"/>
                </a:solidFill>
                <a:effectLst/>
                <a:latin typeface="+mn-lt"/>
                <a:ea typeface="+mn-ea"/>
                <a:cs typeface="+mn-cs"/>
              </a:rPr>
              <a:t>Architecture</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en-US" altLang="ja-JP" sz="1200" b="0" i="0" u="none" strike="noStrike" kern="1200" dirty="0" smtClean="0">
                <a:solidFill>
                  <a:schemeClr val="tx1"/>
                </a:solidFill>
                <a:effectLst/>
                <a:latin typeface="+mn-lt"/>
                <a:ea typeface="+mn-ea"/>
                <a:cs typeface="+mn-cs"/>
              </a:rPr>
              <a:t>functional</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en-US" altLang="ja-JP" sz="1200" b="0" i="0" u="none" strike="noStrike" kern="1200" dirty="0" smtClean="0">
                <a:solidFill>
                  <a:schemeClr val="tx1"/>
                </a:solidFill>
                <a:effectLst/>
                <a:latin typeface="+mn-lt"/>
                <a:ea typeface="+mn-ea"/>
                <a:cs typeface="+mn-cs"/>
              </a:rPr>
              <a:t>Attributes</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en-US" altLang="ja-JP" sz="1200" b="0" i="0" u="none" strike="noStrike" kern="1200" dirty="0" smtClean="0">
                <a:solidFill>
                  <a:schemeClr val="tx1"/>
                </a:solidFill>
                <a:effectLst/>
                <a:latin typeface="+mn-lt"/>
                <a:ea typeface="+mn-ea"/>
                <a:cs typeface="+mn-cs"/>
              </a:rPr>
              <a:t>Infinite set</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en-US" altLang="ja-JP" sz="1200" b="0" i="0" u="none" strike="noStrike" kern="1200" dirty="0" smtClean="0">
                <a:solidFill>
                  <a:schemeClr val="tx1"/>
                </a:solidFill>
                <a:effectLst/>
                <a:latin typeface="+mn-lt"/>
                <a:ea typeface="+mn-ea"/>
                <a:cs typeface="+mn-cs"/>
              </a:rPr>
              <a:t>complete</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en-US" altLang="ja-JP" sz="1200" b="0" i="0" u="none" strike="noStrike" kern="1200" dirty="0" smtClean="0">
                <a:solidFill>
                  <a:schemeClr val="tx1"/>
                </a:solidFill>
                <a:effectLst/>
                <a:latin typeface="+mn-lt"/>
                <a:ea typeface="+mn-ea"/>
                <a:cs typeface="+mn-cs"/>
              </a:rPr>
              <a:t>monotonic</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en-US" altLang="ja-JP" sz="1200" b="0" i="0" u="none" strike="noStrike" kern="1200" dirty="0" smtClean="0">
                <a:solidFill>
                  <a:schemeClr val="tx1"/>
                </a:solidFill>
                <a:effectLst/>
                <a:latin typeface="+mn-lt"/>
                <a:ea typeface="+mn-ea"/>
                <a:cs typeface="+mn-cs"/>
              </a:rPr>
              <a:t>concretion</a:t>
            </a:r>
            <a:endParaRPr kumimoji="1" lang="ja-JP" altLang="ja-JP" sz="1200" b="0" i="0" u="none" strike="noStrike"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B16042E4-75EC-441D-80F2-C6CB7955F48B}" type="slidenum">
              <a:rPr kumimoji="1" lang="ja-JP" altLang="en-US" smtClean="0"/>
              <a:pPr/>
              <a:t>9</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16042E4-75EC-441D-80F2-C6CB7955F48B}" type="slidenum">
              <a:rPr kumimoji="1" lang="ja-JP" altLang="en-US" smtClean="0"/>
              <a:pPr/>
              <a:t>10</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16042E4-75EC-441D-80F2-C6CB7955F48B}" type="slidenum">
              <a:rPr kumimoji="1" lang="ja-JP" altLang="en-US" smtClean="0"/>
              <a:pPr/>
              <a:t>12</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16042E4-75EC-441D-80F2-C6CB7955F48B}" type="slidenum">
              <a:rPr kumimoji="1" lang="ja-JP" altLang="en-US" smtClean="0"/>
              <a:pPr/>
              <a:t>15</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HGPｺﾞｼｯｸE" pitchFamily="50" charset="-128"/>
                <a:ea typeface="HGPｺﾞｼｯｸE" pitchFamily="50" charset="-128"/>
              </a:rPr>
              <a:t>参考）問題解決では，現行システムから将来システムへの一方向性があるので単調分解という</a:t>
            </a:r>
          </a:p>
          <a:p>
            <a:endParaRPr kumimoji="1" lang="ja-JP" altLang="en-US" dirty="0"/>
          </a:p>
        </p:txBody>
      </p:sp>
      <p:sp>
        <p:nvSpPr>
          <p:cNvPr id="4" name="スライド番号プレースホルダー 3"/>
          <p:cNvSpPr>
            <a:spLocks noGrp="1"/>
          </p:cNvSpPr>
          <p:nvPr>
            <p:ph type="sldNum" sz="quarter" idx="10"/>
          </p:nvPr>
        </p:nvSpPr>
        <p:spPr/>
        <p:txBody>
          <a:bodyPr/>
          <a:lstStyle/>
          <a:p>
            <a:fld id="{B16042E4-75EC-441D-80F2-C6CB7955F48B}" type="slidenum">
              <a:rPr kumimoji="1" lang="ja-JP" altLang="en-US" smtClean="0"/>
              <a:pPr/>
              <a:t>16</a:t>
            </a:fld>
            <a:endParaRPr kumimoji="1" lang="ja-JP" altLang="en-US"/>
          </a:p>
        </p:txBody>
      </p:sp>
    </p:spTree>
    <p:extLst>
      <p:ext uri="{BB962C8B-B14F-4D97-AF65-F5344CB8AC3E}">
        <p14:creationId xmlns:p14="http://schemas.microsoft.com/office/powerpoint/2010/main" xmlns="" val="1259853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b="1" dirty="0" smtClean="0">
                <a:latin typeface="HGPｺﾞｼｯｸE" pitchFamily="50" charset="-128"/>
                <a:ea typeface="HGPｺﾞｼｯｸE" pitchFamily="50" charset="-128"/>
              </a:rPr>
              <a:t>LAN</a:t>
            </a:r>
            <a:r>
              <a:rPr lang="ja-JP" altLang="en-US" sz="1200" b="1" dirty="0" smtClean="0">
                <a:latin typeface="HGPｺﾞｼｯｸE" pitchFamily="50" charset="-128"/>
                <a:ea typeface="HGPｺﾞｼｯｸE" pitchFamily="50" charset="-128"/>
              </a:rPr>
              <a:t>アプリケーションの機能と構成の概要の整理 </a:t>
            </a:r>
            <a:endParaRPr lang="en-US" altLang="ja-JP" sz="1200" b="1"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b="1" dirty="0" smtClean="0">
                <a:latin typeface="HGPｺﾞｼｯｸE" pitchFamily="50" charset="-128"/>
                <a:ea typeface="HGPｺﾞｼｯｸE" pitchFamily="50" charset="-128"/>
              </a:rPr>
              <a:t>2 14 5 28 51</a:t>
            </a:r>
            <a:endParaRPr lang="ja-JP" altLang="en-US" sz="1200" b="1" dirty="0" smtClean="0">
              <a:latin typeface="HGPｺﾞｼｯｸE" pitchFamily="50" charset="-128"/>
              <a:ea typeface="HGPｺﾞｼｯｸE" pitchFamily="50" charset="-128"/>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B16042E4-75EC-441D-80F2-C6CB7955F48B}" type="slidenum">
              <a:rPr kumimoji="1" lang="ja-JP" altLang="en-US" smtClean="0"/>
              <a:pPr/>
              <a:t>24</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2">
        <a:schemeClr val="bg2"/>
      </p:bgRef>
    </p:bg>
    <p:spTree>
      <p:nvGrpSpPr>
        <p:cNvPr id="1" name=""/>
        <p:cNvGrpSpPr/>
        <p:nvPr/>
      </p:nvGrpSpPr>
      <p:grpSpPr>
        <a:xfrm>
          <a:off x="0" y="0"/>
          <a:ext cx="0" cy="0"/>
          <a:chOff x="0" y="0"/>
          <a:chExt cx="0" cy="0"/>
        </a:xfrm>
      </p:grpSpPr>
      <p:sp>
        <p:nvSpPr>
          <p:cNvPr id="9" name="タイトル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HGPｺﾞｼｯｸE" pitchFamily="50" charset="-128"/>
                <a:ea typeface="HGPｺﾞｼｯｸE" pitchFamily="50" charset="-128"/>
                <a:cs typeface="+mj-cs"/>
              </a:defRPr>
            </a:lvl1pPr>
          </a:lstStyle>
          <a:p>
            <a:r>
              <a:rPr kumimoji="0" lang="ja-JP" altLang="en-US" dirty="0" smtClean="0"/>
              <a:t>マスタ タイトルの書式設定</a:t>
            </a:r>
            <a:endParaRPr kumimoji="0" lang="en-US" dirty="0"/>
          </a:p>
        </p:txBody>
      </p:sp>
      <p:sp>
        <p:nvSpPr>
          <p:cNvPr id="17" name="サブタイトル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30" name="日付プレースホルダ 29"/>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19" name="フッター プレースホルダ 18"/>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pic>
        <p:nvPicPr>
          <p:cNvPr id="7" name="Picture 2" descr="C:\Users\yamamotosui\Pictures\名古屋大学logo.gif"/>
          <p:cNvPicPr>
            <a:picLocks noChangeAspect="1" noChangeArrowheads="1"/>
          </p:cNvPicPr>
          <p:nvPr userDrawn="1"/>
        </p:nvPicPr>
        <p:blipFill>
          <a:blip r:embed="rId2" cstate="print"/>
          <a:srcRect/>
          <a:stretch>
            <a:fillRect/>
          </a:stretch>
        </p:blipFill>
        <p:spPr bwMode="auto">
          <a:xfrm>
            <a:off x="2173" y="1"/>
            <a:ext cx="1459735" cy="428603"/>
          </a:xfrm>
          <a:prstGeom prst="rect">
            <a:avLst/>
          </a:prstGeom>
          <a:solidFill>
            <a:schemeClr val="tx2"/>
          </a:solidFill>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6" name="スライド番号プレースホルダ 5"/>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914401"/>
            <a:ext cx="2057400" cy="5211763"/>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914401"/>
            <a:ext cx="6019800" cy="5211763"/>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6" name="スライド番号プレースホルダ 5"/>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6" name="スライド番号プレースホルダ 5"/>
          <p:cNvSpPr>
            <a:spLocks noGrp="1"/>
          </p:cNvSpPr>
          <p:nvPr>
            <p:ph type="sldNum" sz="quarter" idx="12"/>
          </p:nvPr>
        </p:nvSpPr>
        <p:spPr>
          <a:xfrm>
            <a:off x="8286776" y="6429396"/>
            <a:ext cx="762000" cy="292079"/>
          </a:xfrm>
          <a:prstGeom prst="rect">
            <a:avLst/>
          </a:prstGeom>
        </p:spPr>
        <p:txBody>
          <a:bodyPr/>
          <a:lstStyle>
            <a:lvl1pPr algn="r">
              <a:defRPr sz="1200"/>
            </a:lvl1pPr>
          </a:lstStyle>
          <a:p>
            <a:fld id="{1C3BC8DD-A792-4E30-BFD0-F45F15248881}" type="slidenum">
              <a:rPr lang="ja-JP" altLang="en-US" smtClean="0"/>
              <a:pPr/>
              <a:t>&lt;#&gt;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HGPｺﾞｼｯｸE" pitchFamily="50" charset="-128"/>
                <a:ea typeface="HGPｺﾞｼｯｸE" pitchFamily="50" charset="-128"/>
                <a:cs typeface="+mj-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6" name="スライド番号プレースホルダ 5"/>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a:lstStyle/>
          <a:p>
            <a:r>
              <a:rPr kumimoji="0" lang="ja-JP" altLang="en-US" dirty="0" smtClean="0"/>
              <a:t>マスタ タイトルの書式設定</a:t>
            </a:r>
            <a:endParaRPr kumimoji="0" lang="en-US" dirty="0"/>
          </a:p>
        </p:txBody>
      </p:sp>
      <p:sp>
        <p:nvSpPr>
          <p:cNvPr id="3" name="コンテンツ プレースホル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6" name="フッター プレースホルダ 5"/>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7" name="スライド番号プレースホルダ 6"/>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tIns="45720" anchor="b"/>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8" name="フッター プレースホルダ 7"/>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9" name="スライド番号プレースホルダ 8"/>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smtClean="0"/>
              <a:t>マスタ タイトルの書式設定</a:t>
            </a:r>
            <a:endParaRPr kumimoji="1" lang="ja-JP" altLang="en-US"/>
          </a:p>
        </p:txBody>
      </p:sp>
      <p:sp>
        <p:nvSpPr>
          <p:cNvPr id="8" name="フッター プレースホルダ 7"/>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9" name="スライド番号プレースホルダ 5"/>
          <p:cNvSpPr>
            <a:spLocks noGrp="1"/>
          </p:cNvSpPr>
          <p:nvPr>
            <p:ph type="sldNum" sz="quarter" idx="4"/>
          </p:nvPr>
        </p:nvSpPr>
        <p:spPr>
          <a:xfrm>
            <a:off x="8382032" y="6492899"/>
            <a:ext cx="762000" cy="365125"/>
          </a:xfrm>
          <a:prstGeom prst="rect">
            <a:avLst/>
          </a:prstGeom>
        </p:spPr>
        <p:txBody>
          <a:bodyPr/>
          <a:lstStyle>
            <a:lvl1pPr algn="r">
              <a:defRPr sz="1200"/>
            </a:lvl1pPr>
          </a:lstStyle>
          <a:p>
            <a:fld id="{1C3BC8DD-A792-4E30-BFD0-F45F15248881}" type="slidenum">
              <a:rPr lang="ja-JP" altLang="en-US" smtClean="0"/>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3" name="フッター プレースホルダ 2"/>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4" name="スライド番号プレースホルダ 3"/>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6" name="フッター プレースホルダ 5"/>
          <p:cNvSpPr>
            <a:spLocks noGrp="1"/>
          </p:cNvSpPr>
          <p:nvPr>
            <p:ph type="ftr" sz="quarter" idx="11"/>
          </p:nvPr>
        </p:nvSpPr>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7" name="スライド番号プレースホルダ 6"/>
          <p:cNvSpPr>
            <a:spLocks noGrp="1"/>
          </p:cNvSpPr>
          <p:nvPr>
            <p:ph type="sldNum" sz="quarter" idx="12"/>
          </p:nvPr>
        </p:nvSpPr>
        <p:spPr>
          <a:xfrm>
            <a:off x="7924800" y="6356350"/>
            <a:ext cx="762000" cy="365125"/>
          </a:xfrm>
          <a:prstGeom prst="rect">
            <a:avLst/>
          </a:prstGeom>
        </p:spPr>
        <p:txBody>
          <a:bodyPr/>
          <a:lstStyle/>
          <a:p>
            <a:fld id="{1C3BC8DD-A792-4E30-BFD0-F45F15248881}"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0" name="フリーフォーム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1 つの角を丸めた四角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タイトル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a:xfrm>
            <a:off x="457200" y="6356350"/>
            <a:ext cx="2133600" cy="365125"/>
          </a:xfrm>
          <a:prstGeom prst="rect">
            <a:avLst/>
          </a:prstGeom>
        </p:spPr>
        <p:txBody>
          <a:bodyPr/>
          <a:lstStyle/>
          <a:p>
            <a:endParaRPr kumimoji="1" lang="ja-JP" altLang="en-US"/>
          </a:p>
        </p:txBody>
      </p:sp>
      <p:sp>
        <p:nvSpPr>
          <p:cNvPr id="6" name="フッター プレースホルダ 5"/>
          <p:cNvSpPr>
            <a:spLocks noGrp="1"/>
          </p:cNvSpPr>
          <p:nvPr>
            <p:ph type="ftr" sz="quarter" idx="11"/>
          </p:nvPr>
        </p:nvSpPr>
        <p:spPr>
          <a:xfrm>
            <a:off x="2699792" y="6356350"/>
            <a:ext cx="3352800" cy="365125"/>
          </a:xfrm>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7" name="スライド番号プレースホルダ 6"/>
          <p:cNvSpPr>
            <a:spLocks noGrp="1"/>
          </p:cNvSpPr>
          <p:nvPr>
            <p:ph type="sldNum" sz="quarter" idx="12"/>
          </p:nvPr>
        </p:nvSpPr>
        <p:spPr>
          <a:xfrm>
            <a:off x="8077200" y="6356350"/>
            <a:ext cx="609600" cy="365125"/>
          </a:xfrm>
          <a:prstGeom prst="rect">
            <a:avLst/>
          </a:prstGeom>
        </p:spPr>
        <p:txBody>
          <a:bodyPr/>
          <a:lstStyle/>
          <a:p>
            <a:fld id="{1C3BC8DD-A792-4E30-BFD0-F45F15248881}" type="slidenum">
              <a:rPr kumimoji="1" lang="ja-JP" altLang="en-US" smtClean="0"/>
              <a:pPr/>
              <a:t>&lt;#&gt;</a:t>
            </a:fld>
            <a:endParaRPr kumimoji="1" lang="ja-JP" altLang="en-US"/>
          </a:p>
        </p:txBody>
      </p:sp>
      <p:sp>
        <p:nvSpPr>
          <p:cNvPr id="3" name="図プレースホル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ja-JP" altLang="en-US" smtClean="0"/>
              <a:t>アイコンをクリックして図を追加</a:t>
            </a:r>
            <a:endParaRPr kumimoji="0" lang="en-US" dirty="0"/>
          </a:p>
        </p:txBody>
      </p:sp>
      <p:sp>
        <p:nvSpPr>
          <p:cNvPr id="11" name="フリーフォーム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フリーフォーム 6"/>
          <p:cNvSpPr>
            <a:spLocks/>
          </p:cNvSpPr>
          <p:nvPr userDrawn="1"/>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フリーフォーム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タイトル プレースホルダ 8"/>
          <p:cNvSpPr>
            <a:spLocks noGrp="1"/>
          </p:cNvSpPr>
          <p:nvPr>
            <p:ph type="title"/>
          </p:nvPr>
        </p:nvSpPr>
        <p:spPr>
          <a:xfrm>
            <a:off x="457200" y="704088"/>
            <a:ext cx="8229600" cy="1143000"/>
          </a:xfrm>
          <a:prstGeom prst="rect">
            <a:avLst/>
          </a:prstGeom>
        </p:spPr>
        <p:txBody>
          <a:bodyPr vert="horz" lIns="0" rIns="0" bIns="0" anchor="ctr">
            <a:normAutofit/>
          </a:bodyPr>
          <a:lstStyle/>
          <a:p>
            <a:r>
              <a:rPr kumimoji="0" lang="ja-JP" altLang="en-US" dirty="0" smtClean="0"/>
              <a:t>マスタ タイトルの書式設定</a:t>
            </a:r>
            <a:endParaRPr kumimoji="0" lang="en-US" dirty="0"/>
          </a:p>
        </p:txBody>
      </p:sp>
      <p:sp>
        <p:nvSpPr>
          <p:cNvPr id="30" name="テキスト プレースホル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2" name="グループ化 1"/>
          <p:cNvGrpSpPr/>
          <p:nvPr/>
        </p:nvGrpSpPr>
        <p:grpSpPr>
          <a:xfrm>
            <a:off x="-19017" y="202408"/>
            <a:ext cx="9180548" cy="649224"/>
            <a:chOff x="-19045" y="216550"/>
            <a:chExt cx="9180548" cy="649224"/>
          </a:xfrm>
        </p:grpSpPr>
        <p:sp>
          <p:nvSpPr>
            <p:cNvPr id="12" name="フリーフォーム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フリーフォーム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pic>
        <p:nvPicPr>
          <p:cNvPr id="14" name="Picture 2" descr="C:\Users\yamamotosui\Pictures\名古屋大学logo.gif"/>
          <p:cNvPicPr>
            <a:picLocks noChangeAspect="1" noChangeArrowheads="1"/>
          </p:cNvPicPr>
          <p:nvPr userDrawn="1"/>
        </p:nvPicPr>
        <p:blipFill>
          <a:blip r:embed="rId13" cstate="print"/>
          <a:srcRect/>
          <a:stretch>
            <a:fillRect/>
          </a:stretch>
        </p:blipFill>
        <p:spPr bwMode="auto">
          <a:xfrm>
            <a:off x="2173" y="1"/>
            <a:ext cx="1459735" cy="428603"/>
          </a:xfrm>
          <a:prstGeom prst="rect">
            <a:avLst/>
          </a:prstGeom>
          <a:solidFill>
            <a:schemeClr val="tx2"/>
          </a:solidFill>
        </p:spPr>
      </p:pic>
      <p:sp>
        <p:nvSpPr>
          <p:cNvPr id="22" name="フッター プレースホル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15" name="スライド番号プレースホルダ 5"/>
          <p:cNvSpPr>
            <a:spLocks noGrp="1"/>
          </p:cNvSpPr>
          <p:nvPr>
            <p:ph type="sldNum" sz="quarter" idx="4"/>
          </p:nvPr>
        </p:nvSpPr>
        <p:spPr>
          <a:xfrm>
            <a:off x="8382032" y="6492899"/>
            <a:ext cx="762000" cy="365125"/>
          </a:xfrm>
          <a:prstGeom prst="rect">
            <a:avLst/>
          </a:prstGeom>
        </p:spPr>
        <p:txBody>
          <a:bodyPr/>
          <a:lstStyle>
            <a:lvl1pPr algn="r">
              <a:defRPr sz="1200">
                <a:solidFill>
                  <a:schemeClr val="tx2"/>
                </a:solidFill>
              </a:defRPr>
            </a:lvl1pPr>
          </a:lstStyle>
          <a:p>
            <a:fld id="{1C3BC8DD-A792-4E30-BFD0-F45F15248881}" type="slidenum">
              <a:rPr lang="ja-JP" altLang="en-US" smtClean="0"/>
              <a:pPr/>
              <a:t>&lt;#&gt;</a:t>
            </a:fld>
            <a:endParaRPr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1" sz="3600" b="0" kern="1200">
          <a:ln>
            <a:noFill/>
          </a:ln>
          <a:solidFill>
            <a:schemeClr val="tx2"/>
          </a:solidFill>
          <a:effectLst/>
          <a:latin typeface="HGPｺﾞｼｯｸE" pitchFamily="50" charset="-128"/>
          <a:ea typeface="HGPｺﾞｼｯｸE" pitchFamily="50" charset="-128"/>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HGPｺﾞｼｯｸE" pitchFamily="50" charset="-128"/>
          <a:ea typeface="HGPｺﾞｼｯｸE" pitchFamily="50" charset="-128"/>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HGPｺﾞｼｯｸE" pitchFamily="50" charset="-128"/>
          <a:ea typeface="HGPｺﾞｼｯｸE" pitchFamily="50" charset="-128"/>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HGPｺﾞｼｯｸE" pitchFamily="50" charset="-128"/>
          <a:ea typeface="HGPｺﾞｼｯｸE" pitchFamily="50" charset="-128"/>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HGPｺﾞｼｯｸE" pitchFamily="50" charset="-128"/>
          <a:ea typeface="HGPｺﾞｼｯｸE" pitchFamily="50" charset="-128"/>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HGPｺﾞｼｯｸE" pitchFamily="50" charset="-128"/>
          <a:ea typeface="HGPｺﾞｼｯｸE" pitchFamily="50" charset="-128"/>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1371600"/>
            <a:ext cx="8143056" cy="1828800"/>
          </a:xfrm>
        </p:spPr>
        <p:txBody>
          <a:bodyPr>
            <a:normAutofit fontScale="90000"/>
          </a:bodyPr>
          <a:lstStyle/>
          <a:p>
            <a:r>
              <a:rPr lang="en-US" altLang="ja-JP" sz="5400" dirty="0" smtClean="0"/>
              <a:t>An evaluation of argument patterns to reduce pitfalls of applying Assurance Case</a:t>
            </a:r>
            <a:endParaRPr kumimoji="1" lang="ja-JP" altLang="en-US" sz="5400" dirty="0"/>
          </a:p>
        </p:txBody>
      </p:sp>
      <p:sp>
        <p:nvSpPr>
          <p:cNvPr id="4" name="フッター プレースホルダー 3"/>
          <p:cNvSpPr>
            <a:spLocks noGrp="1"/>
          </p:cNvSpPr>
          <p:nvPr>
            <p:ph type="ftr" sz="quarter" idx="11"/>
          </p:nvPr>
        </p:nvSpPr>
        <p:spPr>
          <a:xfrm>
            <a:off x="2667000" y="6356350"/>
            <a:ext cx="3352800" cy="365125"/>
          </a:xfrm>
        </p:spPr>
        <p:txBody>
          <a:bodyPr/>
          <a:lstStyle/>
          <a:p>
            <a:r>
              <a:rPr kumimoji="1" lang="en-US" altLang="ja-JP" dirty="0" smtClean="0"/>
              <a:t>Copyright Prof. Dr. </a:t>
            </a:r>
            <a:r>
              <a:rPr kumimoji="1" lang="en-US" altLang="ja-JP" dirty="0" err="1" smtClean="0"/>
              <a:t>Shuichiro</a:t>
            </a:r>
            <a:r>
              <a:rPr kumimoji="1" lang="en-US" altLang="ja-JP" dirty="0" smtClean="0"/>
              <a:t> Yamamoto 2013</a:t>
            </a:r>
            <a:endParaRPr kumimoji="1" lang="ja-JP" altLang="en-US" dirty="0"/>
          </a:p>
        </p:txBody>
      </p:sp>
      <p:sp>
        <p:nvSpPr>
          <p:cNvPr id="5" name="スライド番号プレースホルダー 4"/>
          <p:cNvSpPr txBox="1">
            <a:spLocks/>
          </p:cNvSpPr>
          <p:nvPr/>
        </p:nvSpPr>
        <p:spPr>
          <a:xfrm>
            <a:off x="8382000" y="6429375"/>
            <a:ext cx="762000" cy="29210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3BC8DD-A792-4E30-BFD0-F45F15248881}" type="slidenum">
              <a:rPr kumimoji="1" lang="ja-JP" altLang="en-US" sz="1200" b="0" i="0" u="none" strike="noStrike" kern="1200" cap="none" spc="0" normalizeH="0" baseline="0" noProof="0" smtClean="0">
                <a:ln>
                  <a:noFill/>
                </a:ln>
                <a:solidFill>
                  <a:schemeClr val="tx2"/>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サブタイトル 2"/>
          <p:cNvSpPr txBox="1">
            <a:spLocks/>
          </p:cNvSpPr>
          <p:nvPr/>
        </p:nvSpPr>
        <p:spPr>
          <a:xfrm>
            <a:off x="533400" y="4676796"/>
            <a:ext cx="7854696" cy="1752600"/>
          </a:xfrm>
          <a:prstGeom prst="rect">
            <a:avLst/>
          </a:prstGeom>
        </p:spPr>
        <p:txBody>
          <a:bodyPr vert="horz" lIns="0" rIns="18288">
            <a:normAutofit/>
          </a:bodyPr>
          <a:lstStyle>
            <a:lvl1pPr marL="0" marR="45720" indent="0" algn="r" rtl="0" eaLnBrk="1" latinLnBrk="0" hangingPunct="1">
              <a:spcBef>
                <a:spcPct val="20000"/>
              </a:spcBef>
              <a:buClr>
                <a:schemeClr val="accent3"/>
              </a:buClr>
              <a:buSzPct val="95000"/>
              <a:buFont typeface="Wingdings 2"/>
              <a:buNone/>
              <a:defRPr kumimoji="1"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1"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1"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1"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1"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1"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1"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1"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r>
              <a:rPr lang="en-US" altLang="ja-JP" dirty="0" smtClean="0">
                <a:latin typeface="HGPｺﾞｼｯｸE" pitchFamily="50" charset="-128"/>
                <a:ea typeface="HGPｺﾞｼｯｸE" pitchFamily="50" charset="-128"/>
              </a:rPr>
              <a:t>Prof. Dr. </a:t>
            </a:r>
            <a:r>
              <a:rPr lang="en-US" altLang="ja-JP" dirty="0" err="1" smtClean="0">
                <a:latin typeface="HGPｺﾞｼｯｸE" pitchFamily="50" charset="-128"/>
                <a:ea typeface="HGPｺﾞｼｯｸE" pitchFamily="50" charset="-128"/>
              </a:rPr>
              <a:t>Shuichiro</a:t>
            </a:r>
            <a:r>
              <a:rPr lang="en-US" altLang="ja-JP" dirty="0" smtClean="0">
                <a:latin typeface="HGPｺﾞｼｯｸE" pitchFamily="50" charset="-128"/>
                <a:ea typeface="HGPｺﾞｼｯｸE" pitchFamily="50" charset="-128"/>
              </a:rPr>
              <a:t> Yamamoto</a:t>
            </a:r>
          </a:p>
          <a:p>
            <a:endParaRPr lang="en-US" altLang="ja-JP" dirty="0" smtClean="0">
              <a:latin typeface="HGPｺﾞｼｯｸE" pitchFamily="50" charset="-128"/>
              <a:ea typeface="HGPｺﾞｼｯｸE" pitchFamily="50" charset="-128"/>
            </a:endParaRPr>
          </a:p>
          <a:p>
            <a:r>
              <a:rPr lang="en-US" altLang="ja-JP" dirty="0" smtClean="0">
                <a:latin typeface="HGPｺﾞｼｯｸE" pitchFamily="50" charset="-128"/>
                <a:ea typeface="HGPｺﾞｼｯｸE" pitchFamily="50" charset="-128"/>
              </a:rPr>
              <a:t>Nagoya University</a:t>
            </a:r>
            <a:endParaRPr lang="ja-JP" altLang="en-US" dirty="0" smtClean="0">
              <a:latin typeface="HGPｺﾞｼｯｸE" pitchFamily="50" charset="-128"/>
              <a:ea typeface="HGPｺﾞｼｯｸE" pitchFamily="50" charset="-128"/>
            </a:endParaRPr>
          </a:p>
        </p:txBody>
      </p:sp>
      <p:sp>
        <p:nvSpPr>
          <p:cNvPr id="7" name="サブタイトル 6"/>
          <p:cNvSpPr>
            <a:spLocks noGrp="1"/>
          </p:cNvSpPr>
          <p:nvPr>
            <p:ph type="subTitle" idx="1"/>
          </p:nvPr>
        </p:nvSpPr>
        <p:spPr/>
        <p:txBody>
          <a:bodyPr/>
          <a:lstStyle/>
          <a:p>
            <a:endParaRPr kumimoji="1" lang="ja-JP" altLang="en-US" dirty="0"/>
          </a:p>
        </p:txBody>
      </p:sp>
    </p:spTree>
    <p:extLst>
      <p:ext uri="{BB962C8B-B14F-4D97-AF65-F5344CB8AC3E}">
        <p14:creationId xmlns:p14="http://schemas.microsoft.com/office/powerpoint/2010/main" xmlns="" val="2053795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normAutofit/>
          </a:bodyPr>
          <a:lstStyle/>
          <a:p>
            <a:r>
              <a:rPr lang="en-US" altLang="ja-JP" dirty="0" smtClean="0"/>
              <a:t>Formal Claim Decompositions</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10</a:t>
            </a:fld>
            <a:endParaRPr lang="ja-JP" altLang="en-US" dirty="0"/>
          </a:p>
        </p:txBody>
      </p:sp>
      <p:graphicFrame>
        <p:nvGraphicFramePr>
          <p:cNvPr id="7" name="コンテンツ プレースホルダ 6"/>
          <p:cNvGraphicFramePr>
            <a:graphicFrameLocks/>
          </p:cNvGraphicFramePr>
          <p:nvPr/>
        </p:nvGraphicFramePr>
        <p:xfrm>
          <a:off x="457200" y="1556791"/>
          <a:ext cx="7715200" cy="3514149"/>
        </p:xfrm>
        <a:graphic>
          <a:graphicData uri="http://schemas.openxmlformats.org/drawingml/2006/table">
            <a:tbl>
              <a:tblPr firstRow="1" bandRow="1">
                <a:tableStyleId>{5C22544A-7EE6-4342-B048-85BDC9FD1C3A}</a:tableStyleId>
              </a:tblPr>
              <a:tblGrid>
                <a:gridCol w="1560564"/>
                <a:gridCol w="6154636"/>
              </a:tblGrid>
              <a:tr h="272500">
                <a:tc>
                  <a:txBody>
                    <a:bodyPr/>
                    <a:lstStyle/>
                    <a:p>
                      <a:pPr algn="ctr"/>
                      <a:r>
                        <a:rPr kumimoji="1" lang="en-US" altLang="ja-JP" dirty="0" smtClean="0">
                          <a:latin typeface="HGPｺﾞｼｯｸE" pitchFamily="50" charset="-128"/>
                          <a:ea typeface="HGPｺﾞｼｯｸE" pitchFamily="50" charset="-128"/>
                        </a:rPr>
                        <a:t>types</a:t>
                      </a:r>
                      <a:endParaRPr kumimoji="1" lang="ja-JP" altLang="en-US" dirty="0">
                        <a:latin typeface="HGPｺﾞｼｯｸE" pitchFamily="50" charset="-128"/>
                        <a:ea typeface="HGPｺﾞｼｯｸE" pitchFamily="50" charset="-128"/>
                      </a:endParaRPr>
                    </a:p>
                  </a:txBody>
                  <a:tcPr anchor="ctr"/>
                </a:tc>
                <a:tc>
                  <a:txBody>
                    <a:bodyPr/>
                    <a:lstStyle/>
                    <a:p>
                      <a:pPr algn="ctr"/>
                      <a:r>
                        <a:rPr kumimoji="1" lang="en-US" altLang="ja-JP" dirty="0" smtClean="0">
                          <a:latin typeface="HGPｺﾞｼｯｸE" pitchFamily="50" charset="-128"/>
                          <a:ea typeface="HGPｺﾞｼｯｸE" pitchFamily="50" charset="-128"/>
                        </a:rPr>
                        <a:t>explanation</a:t>
                      </a:r>
                      <a:endParaRPr kumimoji="1" lang="ja-JP" altLang="en-US" dirty="0">
                        <a:latin typeface="HGPｺﾞｼｯｸE" pitchFamily="50" charset="-128"/>
                        <a:ea typeface="HGPｺﾞｼｯｸE" pitchFamily="50" charset="-128"/>
                      </a:endParaRPr>
                    </a:p>
                  </a:txBody>
                  <a:tcPr anchor="ctr"/>
                </a:tc>
              </a:tr>
              <a:tr h="272500">
                <a:tc>
                  <a:txBody>
                    <a:bodyPr/>
                    <a:lstStyle/>
                    <a:p>
                      <a:pPr algn="ctr"/>
                      <a:r>
                        <a:rPr lang="en-US" altLang="ja-JP" dirty="0" smtClean="0">
                          <a:latin typeface="HGPｺﾞｼｯｸE" pitchFamily="50" charset="-128"/>
                          <a:ea typeface="HGPｺﾞｼｯｸE" pitchFamily="50" charset="-128"/>
                        </a:rPr>
                        <a:t>Architecture</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splitting a component into several sub-components 	</a:t>
                      </a:r>
                    </a:p>
                  </a:txBody>
                  <a:tcPr anchor="ctr"/>
                </a:tc>
              </a:tr>
              <a:tr h="470343">
                <a:tc>
                  <a:txBody>
                    <a:bodyPr/>
                    <a:lstStyle/>
                    <a:p>
                      <a:pPr algn="ctr"/>
                      <a:r>
                        <a:rPr lang="en-US" altLang="ja-JP" dirty="0" smtClean="0">
                          <a:latin typeface="HGPｺﾞｼｯｸE" pitchFamily="50" charset="-128"/>
                          <a:ea typeface="HGPｺﾞｼｯｸE" pitchFamily="50" charset="-128"/>
                        </a:rPr>
                        <a:t>functional</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splitting a component into several sub-functions 	</a:t>
                      </a:r>
                    </a:p>
                  </a:txBody>
                  <a:tcPr anchor="ctr"/>
                </a:tc>
              </a:tr>
              <a:tr h="272500">
                <a:tc>
                  <a:txBody>
                    <a:bodyPr/>
                    <a:lstStyle/>
                    <a:p>
                      <a:pPr algn="ctr"/>
                      <a:r>
                        <a:rPr lang="en-US" altLang="ja-JP" dirty="0" smtClean="0">
                          <a:latin typeface="HGPｺﾞｼｯｸE" pitchFamily="50" charset="-128"/>
                          <a:ea typeface="HGPｺﾞｼｯｸE" pitchFamily="50" charset="-128"/>
                        </a:rPr>
                        <a:t>Attributes</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splitting a property into several attributes 	</a:t>
                      </a:r>
                    </a:p>
                  </a:txBody>
                  <a:tcPr anchor="ctr"/>
                </a:tc>
              </a:tr>
              <a:tr h="470343">
                <a:tc>
                  <a:txBody>
                    <a:bodyPr/>
                    <a:lstStyle/>
                    <a:p>
                      <a:pPr algn="ctr"/>
                      <a:r>
                        <a:rPr lang="en-US" altLang="ja-JP" dirty="0" smtClean="0">
                          <a:latin typeface="HGPｺﾞｼｯｸE" pitchFamily="50" charset="-128"/>
                          <a:ea typeface="HGPｺﾞｼｯｸE" pitchFamily="50" charset="-128"/>
                        </a:rPr>
                        <a:t>Infinite set</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inductive partitioning from a base case (e.g., over time) 	</a:t>
                      </a:r>
                    </a:p>
                  </a:txBody>
                  <a:tcPr anchor="ctr"/>
                </a:tc>
              </a:tr>
              <a:tr h="379291">
                <a:tc>
                  <a:txBody>
                    <a:bodyPr/>
                    <a:lstStyle/>
                    <a:p>
                      <a:pPr algn="ctr"/>
                      <a:r>
                        <a:rPr lang="en-US" altLang="ja-JP" dirty="0" smtClean="0">
                          <a:latin typeface="HGPｺﾞｼｯｸE" pitchFamily="50" charset="-128"/>
                          <a:ea typeface="HGPｺﾞｼｯｸE" pitchFamily="50" charset="-128"/>
                        </a:rPr>
                        <a:t>complete</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capturing the full set of values for risks, requirements, etc. 	</a:t>
                      </a:r>
                    </a:p>
                  </a:txBody>
                  <a:tcPr anchor="ctr"/>
                </a:tc>
              </a:tr>
              <a:tr h="470343">
                <a:tc>
                  <a:txBody>
                    <a:bodyPr/>
                    <a:lstStyle/>
                    <a:p>
                      <a:pPr algn="ctr"/>
                      <a:r>
                        <a:rPr lang="en-US" altLang="ja-JP" dirty="0" smtClean="0">
                          <a:latin typeface="HGPｺﾞｼｯｸE" pitchFamily="50" charset="-128"/>
                          <a:ea typeface="HGPｺﾞｼｯｸE" pitchFamily="50" charset="-128"/>
                        </a:rPr>
                        <a:t>monotonic</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the new system only improves on the old system 	</a:t>
                      </a:r>
                    </a:p>
                  </a:txBody>
                  <a:tcPr anchor="ctr"/>
                </a:tc>
              </a:tr>
              <a:tr h="272500">
                <a:tc>
                  <a:txBody>
                    <a:bodyPr/>
                    <a:lstStyle/>
                    <a:p>
                      <a:pPr algn="ctr"/>
                      <a:r>
                        <a:rPr lang="en-US" altLang="ja-JP" dirty="0" smtClean="0">
                          <a:latin typeface="HGPｺﾞｼｯｸE" pitchFamily="50" charset="-128"/>
                          <a:ea typeface="HGPｺﾞｼｯｸE" pitchFamily="50" charset="-128"/>
                        </a:rPr>
                        <a:t>concretion</a:t>
                      </a:r>
                      <a:endParaRPr kumimoji="1" lang="ja-JP" altLang="en-US" dirty="0">
                        <a:latin typeface="HGPｺﾞｼｯｸE" pitchFamily="50" charset="-128"/>
                        <a:ea typeface="HGPｺﾞｼｯｸE" pitchFamily="50" charset="-128"/>
                      </a:endParaRPr>
                    </a:p>
                  </a:txBody>
                  <a:tcPr anchor="ctr"/>
                </a:tc>
                <a:tc>
                  <a:txBody>
                    <a:bodyPr/>
                    <a:lstStyle/>
                    <a:p>
                      <a:r>
                        <a:rPr kumimoji="1" lang="en-US" altLang="ja-JP" sz="1800" kern="1200" baseline="0" dirty="0" smtClean="0">
                          <a:solidFill>
                            <a:schemeClr val="dk1"/>
                          </a:solidFill>
                          <a:latin typeface="+mn-lt"/>
                          <a:ea typeface="+mn-ea"/>
                          <a:cs typeface="+mn-cs"/>
                        </a:rPr>
                        <a:t>making informal statements less vague 	</a:t>
                      </a:r>
                    </a:p>
                  </a:txBody>
                  <a:tcPr anchor="ctr"/>
                </a:tc>
              </a:tr>
            </a:tbl>
          </a:graphicData>
        </a:graphic>
      </p:graphicFrame>
      <p:sp>
        <p:nvSpPr>
          <p:cNvPr id="8" name="テキスト ボックス 7"/>
          <p:cNvSpPr txBox="1"/>
          <p:nvPr/>
        </p:nvSpPr>
        <p:spPr>
          <a:xfrm>
            <a:off x="251520" y="5373216"/>
            <a:ext cx="8136904" cy="646331"/>
          </a:xfrm>
          <a:prstGeom prst="rect">
            <a:avLst/>
          </a:prstGeom>
          <a:noFill/>
        </p:spPr>
        <p:txBody>
          <a:bodyPr wrap="square" rtlCol="0">
            <a:spAutoFit/>
          </a:bodyPr>
          <a:lstStyle/>
          <a:p>
            <a:r>
              <a:rPr lang="en-US" altLang="ja-JP" b="1" dirty="0" smtClean="0"/>
              <a:t>Robin Bloomfield and Peter Bishop, </a:t>
            </a:r>
            <a:r>
              <a:rPr lang="en-US" altLang="ja-JP" dirty="0" smtClean="0"/>
              <a:t> </a:t>
            </a:r>
            <a:r>
              <a:rPr lang="en-US" altLang="ja-JP" b="1" dirty="0" smtClean="0"/>
              <a:t>Safety and Assurance Cases: Past, Present and Possible Future – an </a:t>
            </a:r>
            <a:r>
              <a:rPr lang="en-US" altLang="ja-JP" b="1" dirty="0" err="1" smtClean="0"/>
              <a:t>Adelard</a:t>
            </a:r>
            <a:r>
              <a:rPr lang="en-US" altLang="ja-JP" b="1" dirty="0" smtClean="0"/>
              <a:t> Perspective  </a:t>
            </a:r>
            <a:endParaRPr kumimoji="1" lang="ja-JP" altLang="en-US" dirty="0"/>
          </a:p>
        </p:txBody>
      </p:sp>
      <p:sp>
        <p:nvSpPr>
          <p:cNvPr id="9"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708688"/>
          </a:xfrm>
        </p:spPr>
        <p:txBody>
          <a:bodyPr>
            <a:normAutofit/>
          </a:bodyPr>
          <a:lstStyle/>
          <a:p>
            <a:r>
              <a:rPr lang="en-US" altLang="ja-JP" dirty="0" smtClean="0"/>
              <a:t>Architecture decomposition</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11</a:t>
            </a:fld>
            <a:endParaRPr lang="ja-JP" altLang="en-US"/>
          </a:p>
        </p:txBody>
      </p:sp>
      <p:pic>
        <p:nvPicPr>
          <p:cNvPr id="4099" name="Picture 3"/>
          <p:cNvPicPr>
            <a:picLocks noChangeAspect="1" noChangeArrowheads="1"/>
          </p:cNvPicPr>
          <p:nvPr/>
        </p:nvPicPr>
        <p:blipFill>
          <a:blip r:embed="rId2" cstate="print"/>
          <a:srcRect/>
          <a:stretch>
            <a:fillRect/>
          </a:stretch>
        </p:blipFill>
        <p:spPr bwMode="auto">
          <a:xfrm>
            <a:off x="709896" y="1484784"/>
            <a:ext cx="6967952" cy="4464496"/>
          </a:xfrm>
          <a:prstGeom prst="rect">
            <a:avLst/>
          </a:prstGeom>
          <a:noFill/>
          <a:ln w="9525">
            <a:noFill/>
            <a:miter lim="800000"/>
            <a:headEnd/>
            <a:tailEnd/>
          </a:ln>
          <a:effectLst/>
        </p:spPr>
      </p:pic>
      <p:sp>
        <p:nvSpPr>
          <p:cNvPr id="5" name="テキスト ボックス 4"/>
          <p:cNvSpPr txBox="1"/>
          <p:nvPr/>
        </p:nvSpPr>
        <p:spPr>
          <a:xfrm>
            <a:off x="2931552" y="2074802"/>
            <a:ext cx="2706500" cy="369332"/>
          </a:xfrm>
          <a:prstGeom prst="rect">
            <a:avLst/>
          </a:prstGeom>
          <a:solidFill>
            <a:schemeClr val="bg1">
              <a:lumMod val="95000"/>
            </a:schemeClr>
          </a:solidFill>
        </p:spPr>
        <p:txBody>
          <a:bodyPr wrap="square" rtlCol="0">
            <a:spAutoFit/>
          </a:bodyPr>
          <a:lstStyle/>
          <a:p>
            <a:r>
              <a:rPr kumimoji="1" lang="en-US" altLang="ja-JP" dirty="0" smtClean="0"/>
              <a:t>System is dependable</a:t>
            </a:r>
            <a:endParaRPr kumimoji="1" lang="ja-JP" altLang="en-US" dirty="0"/>
          </a:p>
        </p:txBody>
      </p:sp>
      <p:sp>
        <p:nvSpPr>
          <p:cNvPr id="7" name="テキスト ボックス 6"/>
          <p:cNvSpPr txBox="1"/>
          <p:nvPr/>
        </p:nvSpPr>
        <p:spPr>
          <a:xfrm>
            <a:off x="898868" y="2108668"/>
            <a:ext cx="1152129" cy="738664"/>
          </a:xfrm>
          <a:prstGeom prst="rect">
            <a:avLst/>
          </a:prstGeom>
          <a:solidFill>
            <a:schemeClr val="bg1">
              <a:lumMod val="95000"/>
            </a:schemeClr>
          </a:solidFill>
        </p:spPr>
        <p:txBody>
          <a:bodyPr wrap="square" rtlCol="0">
            <a:spAutoFit/>
          </a:bodyPr>
          <a:lstStyle/>
          <a:p>
            <a:r>
              <a:rPr kumimoji="1" lang="en-US" altLang="ja-JP" sz="1400" dirty="0" smtClean="0"/>
              <a:t>System</a:t>
            </a:r>
          </a:p>
          <a:p>
            <a:r>
              <a:rPr kumimoji="1" lang="en-US" altLang="ja-JP" sz="1400" dirty="0" smtClean="0"/>
              <a:t>architecture </a:t>
            </a:r>
          </a:p>
          <a:p>
            <a:r>
              <a:rPr kumimoji="1" lang="en-US" altLang="ja-JP" sz="1400" dirty="0" smtClean="0"/>
              <a:t>design</a:t>
            </a:r>
            <a:endParaRPr kumimoji="1" lang="ja-JP" altLang="en-US" sz="1400" dirty="0"/>
          </a:p>
        </p:txBody>
      </p:sp>
      <p:sp>
        <p:nvSpPr>
          <p:cNvPr id="8" name="テキスト ボックス 7"/>
          <p:cNvSpPr txBox="1"/>
          <p:nvPr/>
        </p:nvSpPr>
        <p:spPr>
          <a:xfrm>
            <a:off x="2931553" y="3346333"/>
            <a:ext cx="2088231" cy="460639"/>
          </a:xfrm>
          <a:prstGeom prst="rect">
            <a:avLst/>
          </a:prstGeom>
          <a:solidFill>
            <a:schemeClr val="bg1">
              <a:lumMod val="95000"/>
            </a:schemeClr>
          </a:solidFill>
        </p:spPr>
        <p:txBody>
          <a:bodyPr wrap="square" rtlCol="0">
            <a:spAutoFit/>
          </a:bodyPr>
          <a:lstStyle/>
          <a:p>
            <a:pPr>
              <a:lnSpc>
                <a:spcPts val="1400"/>
              </a:lnSpc>
            </a:pPr>
            <a:r>
              <a:rPr kumimoji="1" lang="en-US" altLang="ja-JP" sz="1600" dirty="0" smtClean="0"/>
              <a:t>Argument over  System architecture</a:t>
            </a:r>
            <a:endParaRPr kumimoji="1" lang="ja-JP" altLang="en-US" sz="1600" dirty="0"/>
          </a:p>
        </p:txBody>
      </p:sp>
      <p:sp>
        <p:nvSpPr>
          <p:cNvPr id="9" name="テキスト ボックス 8"/>
          <p:cNvSpPr txBox="1"/>
          <p:nvPr/>
        </p:nvSpPr>
        <p:spPr>
          <a:xfrm>
            <a:off x="1102382" y="4918752"/>
            <a:ext cx="1569274" cy="502702"/>
          </a:xfrm>
          <a:prstGeom prst="rect">
            <a:avLst/>
          </a:prstGeom>
          <a:solidFill>
            <a:schemeClr val="bg1">
              <a:lumMod val="95000"/>
            </a:schemeClr>
          </a:solidFill>
        </p:spPr>
        <p:txBody>
          <a:bodyPr wrap="square" rtlCol="0">
            <a:spAutoFit/>
          </a:bodyPr>
          <a:lstStyle/>
          <a:p>
            <a:pPr>
              <a:lnSpc>
                <a:spcPts val="1600"/>
              </a:lnSpc>
            </a:pPr>
            <a:r>
              <a:rPr kumimoji="1" lang="en-US" altLang="ja-JP" dirty="0" smtClean="0"/>
              <a:t>Sub system A is dependable</a:t>
            </a:r>
            <a:endParaRPr kumimoji="1" lang="ja-JP" altLang="en-US" dirty="0"/>
          </a:p>
        </p:txBody>
      </p:sp>
      <p:sp>
        <p:nvSpPr>
          <p:cNvPr id="10" name="テキスト ボックス 9"/>
          <p:cNvSpPr txBox="1"/>
          <p:nvPr/>
        </p:nvSpPr>
        <p:spPr>
          <a:xfrm>
            <a:off x="3131840" y="4904684"/>
            <a:ext cx="1728192" cy="502702"/>
          </a:xfrm>
          <a:prstGeom prst="rect">
            <a:avLst/>
          </a:prstGeom>
          <a:solidFill>
            <a:schemeClr val="bg1">
              <a:lumMod val="95000"/>
            </a:schemeClr>
          </a:solidFill>
        </p:spPr>
        <p:txBody>
          <a:bodyPr wrap="square" rtlCol="0">
            <a:spAutoFit/>
          </a:bodyPr>
          <a:lstStyle/>
          <a:p>
            <a:pPr>
              <a:lnSpc>
                <a:spcPts val="1600"/>
              </a:lnSpc>
            </a:pPr>
            <a:r>
              <a:rPr kumimoji="1" lang="en-US" altLang="ja-JP" dirty="0" smtClean="0"/>
              <a:t>Sub system B is dependable</a:t>
            </a:r>
            <a:endParaRPr kumimoji="1" lang="ja-JP" altLang="en-US" dirty="0"/>
          </a:p>
        </p:txBody>
      </p:sp>
      <p:sp>
        <p:nvSpPr>
          <p:cNvPr id="11" name="テキスト ボックス 10"/>
          <p:cNvSpPr txBox="1"/>
          <p:nvPr/>
        </p:nvSpPr>
        <p:spPr>
          <a:xfrm>
            <a:off x="5393058" y="4869160"/>
            <a:ext cx="2001322" cy="792088"/>
          </a:xfrm>
          <a:prstGeom prst="rect">
            <a:avLst/>
          </a:prstGeom>
          <a:solidFill>
            <a:schemeClr val="bg1">
              <a:lumMod val="95000"/>
            </a:schemeClr>
          </a:solidFill>
        </p:spPr>
        <p:txBody>
          <a:bodyPr wrap="square" rtlCol="0">
            <a:noAutofit/>
          </a:bodyPr>
          <a:lstStyle/>
          <a:p>
            <a:pPr>
              <a:lnSpc>
                <a:spcPts val="1600"/>
              </a:lnSpc>
            </a:pPr>
            <a:r>
              <a:rPr kumimoji="1" lang="en-US" altLang="ja-JP" dirty="0" smtClean="0"/>
              <a:t>Interactions between A and B are dependable</a:t>
            </a:r>
            <a:endParaRPr kumimoji="1" lang="ja-JP" altLang="en-US" dirty="0"/>
          </a:p>
        </p:txBody>
      </p:sp>
      <p:sp>
        <p:nvSpPr>
          <p:cNvPr id="12"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solidFill>
                  <a:schemeClr val="tx1"/>
                </a:solidFill>
              </a:rPr>
              <a:t>Functional decomposition</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12</a:t>
            </a:fld>
            <a:endParaRPr lang="ja-JP" altLang="en-US"/>
          </a:p>
        </p:txBody>
      </p:sp>
      <p:pic>
        <p:nvPicPr>
          <p:cNvPr id="5122" name="Picture 2"/>
          <p:cNvPicPr>
            <a:picLocks noChangeAspect="1" noChangeArrowheads="1"/>
          </p:cNvPicPr>
          <p:nvPr/>
        </p:nvPicPr>
        <p:blipFill>
          <a:blip r:embed="rId3" cstate="print"/>
          <a:srcRect/>
          <a:stretch>
            <a:fillRect/>
          </a:stretch>
        </p:blipFill>
        <p:spPr bwMode="auto">
          <a:xfrm>
            <a:off x="415924" y="1844824"/>
            <a:ext cx="7214259" cy="4320480"/>
          </a:xfrm>
          <a:prstGeom prst="rect">
            <a:avLst/>
          </a:prstGeom>
          <a:noFill/>
          <a:ln w="9525">
            <a:noFill/>
            <a:miter lim="800000"/>
            <a:headEnd/>
            <a:tailEnd/>
          </a:ln>
          <a:effectLst/>
        </p:spPr>
      </p:pic>
      <p:sp>
        <p:nvSpPr>
          <p:cNvPr id="6" name="テキスト ボックス 5"/>
          <p:cNvSpPr txBox="1"/>
          <p:nvPr/>
        </p:nvSpPr>
        <p:spPr>
          <a:xfrm>
            <a:off x="2195736" y="2348880"/>
            <a:ext cx="2952328" cy="338554"/>
          </a:xfrm>
          <a:prstGeom prst="rect">
            <a:avLst/>
          </a:prstGeom>
          <a:solidFill>
            <a:schemeClr val="bg1">
              <a:lumMod val="95000"/>
            </a:schemeClr>
          </a:solidFill>
        </p:spPr>
        <p:txBody>
          <a:bodyPr wrap="square" rtlCol="0">
            <a:spAutoFit/>
          </a:bodyPr>
          <a:lstStyle/>
          <a:p>
            <a:r>
              <a:rPr kumimoji="1" lang="en-US" altLang="ja-JP" sz="1600" dirty="0" smtClean="0"/>
              <a:t>Search system is dependable</a:t>
            </a:r>
            <a:endParaRPr kumimoji="1" lang="ja-JP" altLang="en-US" sz="1600" dirty="0"/>
          </a:p>
        </p:txBody>
      </p:sp>
      <p:sp>
        <p:nvSpPr>
          <p:cNvPr id="7" name="テキスト ボックス 6"/>
          <p:cNvSpPr txBox="1"/>
          <p:nvPr/>
        </p:nvSpPr>
        <p:spPr>
          <a:xfrm>
            <a:off x="2411760" y="3697287"/>
            <a:ext cx="2151856" cy="307777"/>
          </a:xfrm>
          <a:prstGeom prst="rect">
            <a:avLst/>
          </a:prstGeom>
          <a:solidFill>
            <a:schemeClr val="bg1">
              <a:lumMod val="95000"/>
            </a:schemeClr>
          </a:solidFill>
        </p:spPr>
        <p:txBody>
          <a:bodyPr wrap="square" rtlCol="0">
            <a:spAutoFit/>
          </a:bodyPr>
          <a:lstStyle/>
          <a:p>
            <a:r>
              <a:rPr kumimoji="1" lang="en-US" altLang="ja-JP" sz="1400" dirty="0" smtClean="0"/>
              <a:t>Argument over functions</a:t>
            </a:r>
            <a:endParaRPr kumimoji="1" lang="ja-JP" altLang="en-US" sz="1400" dirty="0"/>
          </a:p>
        </p:txBody>
      </p:sp>
      <p:sp>
        <p:nvSpPr>
          <p:cNvPr id="8" name="テキスト ボックス 7"/>
          <p:cNvSpPr txBox="1"/>
          <p:nvPr/>
        </p:nvSpPr>
        <p:spPr>
          <a:xfrm>
            <a:off x="669500" y="4983517"/>
            <a:ext cx="1224136" cy="954107"/>
          </a:xfrm>
          <a:prstGeom prst="rect">
            <a:avLst/>
          </a:prstGeom>
          <a:solidFill>
            <a:schemeClr val="bg1">
              <a:lumMod val="95000"/>
            </a:schemeClr>
          </a:solidFill>
        </p:spPr>
        <p:txBody>
          <a:bodyPr wrap="square" rtlCol="0">
            <a:spAutoFit/>
          </a:bodyPr>
          <a:lstStyle/>
          <a:p>
            <a:r>
              <a:rPr kumimoji="1" lang="en-US" altLang="ja-JP" sz="1400" dirty="0" smtClean="0"/>
              <a:t>Keyword input function is dependable</a:t>
            </a:r>
            <a:endParaRPr kumimoji="1" lang="ja-JP" altLang="en-US" sz="1400" dirty="0"/>
          </a:p>
        </p:txBody>
      </p:sp>
      <p:sp>
        <p:nvSpPr>
          <p:cNvPr id="9" name="テキスト ボックス 8"/>
          <p:cNvSpPr txBox="1"/>
          <p:nvPr/>
        </p:nvSpPr>
        <p:spPr>
          <a:xfrm>
            <a:off x="2195736" y="4995173"/>
            <a:ext cx="1476164" cy="954107"/>
          </a:xfrm>
          <a:prstGeom prst="rect">
            <a:avLst/>
          </a:prstGeom>
          <a:solidFill>
            <a:schemeClr val="bg1">
              <a:lumMod val="95000"/>
            </a:schemeClr>
          </a:solidFill>
        </p:spPr>
        <p:txBody>
          <a:bodyPr wrap="square" rtlCol="0">
            <a:spAutoFit/>
          </a:bodyPr>
          <a:lstStyle/>
          <a:p>
            <a:r>
              <a:rPr kumimoji="1" lang="en-US" altLang="ja-JP" sz="1400" dirty="0" smtClean="0"/>
              <a:t>Data management function is dependable</a:t>
            </a:r>
            <a:endParaRPr kumimoji="1" lang="ja-JP" altLang="en-US" sz="1400" dirty="0"/>
          </a:p>
        </p:txBody>
      </p:sp>
      <p:sp>
        <p:nvSpPr>
          <p:cNvPr id="10" name="テキスト ボックス 9"/>
          <p:cNvSpPr txBox="1"/>
          <p:nvPr/>
        </p:nvSpPr>
        <p:spPr>
          <a:xfrm>
            <a:off x="4103948" y="5006829"/>
            <a:ext cx="1476164" cy="738664"/>
          </a:xfrm>
          <a:prstGeom prst="rect">
            <a:avLst/>
          </a:prstGeom>
          <a:solidFill>
            <a:schemeClr val="bg1">
              <a:lumMod val="95000"/>
            </a:schemeClr>
          </a:solidFill>
        </p:spPr>
        <p:txBody>
          <a:bodyPr wrap="square" rtlCol="0">
            <a:spAutoFit/>
          </a:bodyPr>
          <a:lstStyle/>
          <a:p>
            <a:r>
              <a:rPr kumimoji="1" lang="en-US" altLang="ja-JP" sz="1400" dirty="0" smtClean="0"/>
              <a:t>Keyword search function is dependable</a:t>
            </a:r>
            <a:endParaRPr kumimoji="1" lang="ja-JP" altLang="en-US" sz="1400" dirty="0"/>
          </a:p>
        </p:txBody>
      </p:sp>
      <p:sp>
        <p:nvSpPr>
          <p:cNvPr id="11" name="テキスト ボックス 10"/>
          <p:cNvSpPr txBox="1"/>
          <p:nvPr/>
        </p:nvSpPr>
        <p:spPr>
          <a:xfrm>
            <a:off x="5935391" y="5015883"/>
            <a:ext cx="1476164" cy="738664"/>
          </a:xfrm>
          <a:prstGeom prst="rect">
            <a:avLst/>
          </a:prstGeom>
          <a:solidFill>
            <a:schemeClr val="bg1">
              <a:lumMod val="95000"/>
            </a:schemeClr>
          </a:solidFill>
        </p:spPr>
        <p:txBody>
          <a:bodyPr wrap="square" rtlCol="0">
            <a:spAutoFit/>
          </a:bodyPr>
          <a:lstStyle/>
          <a:p>
            <a:r>
              <a:rPr kumimoji="1" lang="en-US" altLang="ja-JP" sz="1400" dirty="0" smtClean="0"/>
              <a:t>Result of search function is dependable</a:t>
            </a:r>
            <a:endParaRPr kumimoji="1" lang="ja-JP" altLang="en-US" sz="1400" dirty="0"/>
          </a:p>
        </p:txBody>
      </p:sp>
      <p:sp>
        <p:nvSpPr>
          <p:cNvPr id="12"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fontAlgn="ctr"/>
            <a:r>
              <a:rPr lang="en-US" altLang="ja-JP" dirty="0" smtClean="0">
                <a:solidFill>
                  <a:schemeClr val="tx1"/>
                </a:solidFill>
              </a:rPr>
              <a:t>Attribute decomposition</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13</a:t>
            </a:fld>
            <a:endParaRPr lang="ja-JP" altLang="en-US"/>
          </a:p>
        </p:txBody>
      </p:sp>
      <p:pic>
        <p:nvPicPr>
          <p:cNvPr id="6146" name="Picture 2"/>
          <p:cNvPicPr>
            <a:picLocks noChangeAspect="1" noChangeArrowheads="1"/>
          </p:cNvPicPr>
          <p:nvPr/>
        </p:nvPicPr>
        <p:blipFill>
          <a:blip r:embed="rId2" cstate="print"/>
          <a:srcRect/>
          <a:stretch>
            <a:fillRect/>
          </a:stretch>
        </p:blipFill>
        <p:spPr bwMode="auto">
          <a:xfrm>
            <a:off x="160893" y="1556792"/>
            <a:ext cx="8287063" cy="4536504"/>
          </a:xfrm>
          <a:prstGeom prst="rect">
            <a:avLst/>
          </a:prstGeom>
          <a:noFill/>
          <a:ln w="9525">
            <a:noFill/>
            <a:miter lim="800000"/>
            <a:headEnd/>
            <a:tailEnd/>
          </a:ln>
          <a:effectLst/>
        </p:spPr>
      </p:pic>
      <p:sp>
        <p:nvSpPr>
          <p:cNvPr id="6" name="テキスト ボックス 5"/>
          <p:cNvSpPr txBox="1"/>
          <p:nvPr/>
        </p:nvSpPr>
        <p:spPr>
          <a:xfrm>
            <a:off x="2771800" y="2132856"/>
            <a:ext cx="2952328" cy="338554"/>
          </a:xfrm>
          <a:prstGeom prst="rect">
            <a:avLst/>
          </a:prstGeom>
          <a:solidFill>
            <a:schemeClr val="bg1">
              <a:lumMod val="95000"/>
            </a:schemeClr>
          </a:solidFill>
        </p:spPr>
        <p:txBody>
          <a:bodyPr wrap="square" rtlCol="0">
            <a:spAutoFit/>
          </a:bodyPr>
          <a:lstStyle/>
          <a:p>
            <a:r>
              <a:rPr kumimoji="1" lang="en-US" altLang="ja-JP" sz="1600" dirty="0" smtClean="0"/>
              <a:t>Search system is dependable</a:t>
            </a:r>
            <a:endParaRPr kumimoji="1" lang="ja-JP" altLang="en-US" sz="1600" dirty="0"/>
          </a:p>
        </p:txBody>
      </p:sp>
      <p:sp>
        <p:nvSpPr>
          <p:cNvPr id="7" name="テキスト ボックス 6"/>
          <p:cNvSpPr txBox="1"/>
          <p:nvPr/>
        </p:nvSpPr>
        <p:spPr>
          <a:xfrm>
            <a:off x="2769452" y="2162660"/>
            <a:ext cx="2952328" cy="338554"/>
          </a:xfrm>
          <a:prstGeom prst="rect">
            <a:avLst/>
          </a:prstGeom>
          <a:solidFill>
            <a:schemeClr val="bg1">
              <a:lumMod val="95000"/>
            </a:schemeClr>
          </a:solidFill>
        </p:spPr>
        <p:txBody>
          <a:bodyPr wrap="square" rtlCol="0">
            <a:spAutoFit/>
          </a:bodyPr>
          <a:lstStyle/>
          <a:p>
            <a:r>
              <a:rPr kumimoji="1" lang="en-US" altLang="ja-JP" sz="1600" dirty="0" smtClean="0"/>
              <a:t>Search system is dependable</a:t>
            </a:r>
            <a:endParaRPr kumimoji="1" lang="ja-JP" altLang="en-US" sz="1600" dirty="0"/>
          </a:p>
        </p:txBody>
      </p:sp>
      <p:sp>
        <p:nvSpPr>
          <p:cNvPr id="8" name="テキスト ボックス 7"/>
          <p:cNvSpPr txBox="1"/>
          <p:nvPr/>
        </p:nvSpPr>
        <p:spPr>
          <a:xfrm>
            <a:off x="2483768" y="3471204"/>
            <a:ext cx="3238012" cy="338554"/>
          </a:xfrm>
          <a:prstGeom prst="rect">
            <a:avLst/>
          </a:prstGeom>
          <a:solidFill>
            <a:schemeClr val="bg1">
              <a:lumMod val="95000"/>
            </a:schemeClr>
          </a:solidFill>
        </p:spPr>
        <p:txBody>
          <a:bodyPr wrap="square" rtlCol="0">
            <a:spAutoFit/>
          </a:bodyPr>
          <a:lstStyle/>
          <a:p>
            <a:r>
              <a:rPr kumimoji="1" lang="en-US" altLang="ja-JP" sz="1600" dirty="0" smtClean="0"/>
              <a:t>Argument over quality attributes</a:t>
            </a:r>
            <a:endParaRPr kumimoji="1" lang="ja-JP" altLang="en-US" sz="1600" dirty="0"/>
          </a:p>
        </p:txBody>
      </p:sp>
      <p:sp>
        <p:nvSpPr>
          <p:cNvPr id="9" name="テキスト ボックス 8"/>
          <p:cNvSpPr txBox="1"/>
          <p:nvPr/>
        </p:nvSpPr>
        <p:spPr>
          <a:xfrm>
            <a:off x="395536" y="5085184"/>
            <a:ext cx="1080120" cy="584775"/>
          </a:xfrm>
          <a:prstGeom prst="rect">
            <a:avLst/>
          </a:prstGeom>
          <a:solidFill>
            <a:schemeClr val="bg1">
              <a:lumMod val="95000"/>
            </a:schemeClr>
          </a:solidFill>
        </p:spPr>
        <p:txBody>
          <a:bodyPr wrap="square" rtlCol="0">
            <a:spAutoFit/>
          </a:bodyPr>
          <a:lstStyle/>
          <a:p>
            <a:r>
              <a:rPr kumimoji="1" lang="en-US" altLang="ja-JP" sz="1600" dirty="0" smtClean="0"/>
              <a:t>System is available</a:t>
            </a:r>
            <a:endParaRPr kumimoji="1" lang="ja-JP" altLang="en-US" sz="1600" dirty="0"/>
          </a:p>
        </p:txBody>
      </p:sp>
      <p:sp>
        <p:nvSpPr>
          <p:cNvPr id="10" name="テキスト ボックス 9"/>
          <p:cNvSpPr txBox="1"/>
          <p:nvPr/>
        </p:nvSpPr>
        <p:spPr>
          <a:xfrm>
            <a:off x="1835696" y="5076473"/>
            <a:ext cx="1008112" cy="584775"/>
          </a:xfrm>
          <a:prstGeom prst="rect">
            <a:avLst/>
          </a:prstGeom>
          <a:solidFill>
            <a:schemeClr val="bg1">
              <a:lumMod val="95000"/>
            </a:schemeClr>
          </a:solidFill>
        </p:spPr>
        <p:txBody>
          <a:bodyPr wrap="square" rtlCol="0">
            <a:spAutoFit/>
          </a:bodyPr>
          <a:lstStyle/>
          <a:p>
            <a:r>
              <a:rPr kumimoji="1" lang="en-US" altLang="ja-JP" sz="1600" dirty="0" smtClean="0"/>
              <a:t>System is reliable</a:t>
            </a:r>
            <a:endParaRPr kumimoji="1" lang="ja-JP" altLang="en-US" sz="1600" dirty="0"/>
          </a:p>
        </p:txBody>
      </p:sp>
      <p:sp>
        <p:nvSpPr>
          <p:cNvPr id="11" name="テキスト ボックス 10"/>
          <p:cNvSpPr txBox="1"/>
          <p:nvPr/>
        </p:nvSpPr>
        <p:spPr>
          <a:xfrm>
            <a:off x="3131840" y="5076473"/>
            <a:ext cx="1008112" cy="584775"/>
          </a:xfrm>
          <a:prstGeom prst="rect">
            <a:avLst/>
          </a:prstGeom>
          <a:solidFill>
            <a:schemeClr val="bg1">
              <a:lumMod val="95000"/>
            </a:schemeClr>
          </a:solidFill>
        </p:spPr>
        <p:txBody>
          <a:bodyPr wrap="square" rtlCol="0">
            <a:spAutoFit/>
          </a:bodyPr>
          <a:lstStyle/>
          <a:p>
            <a:r>
              <a:rPr kumimoji="1" lang="en-US" altLang="ja-JP" sz="1600" dirty="0" smtClean="0"/>
              <a:t>System is safe</a:t>
            </a:r>
            <a:endParaRPr kumimoji="1" lang="ja-JP" altLang="en-US" sz="1600" dirty="0"/>
          </a:p>
        </p:txBody>
      </p:sp>
      <p:sp>
        <p:nvSpPr>
          <p:cNvPr id="12" name="テキスト ボックス 11"/>
          <p:cNvSpPr txBox="1"/>
          <p:nvPr/>
        </p:nvSpPr>
        <p:spPr>
          <a:xfrm>
            <a:off x="4427984" y="5076473"/>
            <a:ext cx="1080120" cy="584775"/>
          </a:xfrm>
          <a:prstGeom prst="rect">
            <a:avLst/>
          </a:prstGeom>
          <a:solidFill>
            <a:schemeClr val="bg1">
              <a:lumMod val="95000"/>
            </a:schemeClr>
          </a:solidFill>
        </p:spPr>
        <p:txBody>
          <a:bodyPr wrap="square" rtlCol="0">
            <a:spAutoFit/>
          </a:bodyPr>
          <a:lstStyle/>
          <a:p>
            <a:r>
              <a:rPr kumimoji="1" lang="en-US" altLang="ja-JP" sz="1600" dirty="0" smtClean="0"/>
              <a:t>System is consistent</a:t>
            </a:r>
            <a:endParaRPr kumimoji="1" lang="ja-JP" altLang="en-US" sz="1600" dirty="0"/>
          </a:p>
        </p:txBody>
      </p:sp>
      <p:sp>
        <p:nvSpPr>
          <p:cNvPr id="13" name="テキスト ボックス 12"/>
          <p:cNvSpPr txBox="1"/>
          <p:nvPr/>
        </p:nvSpPr>
        <p:spPr>
          <a:xfrm>
            <a:off x="5739118" y="5000542"/>
            <a:ext cx="1095110" cy="819712"/>
          </a:xfrm>
          <a:prstGeom prst="rect">
            <a:avLst/>
          </a:prstGeom>
          <a:solidFill>
            <a:schemeClr val="bg1">
              <a:lumMod val="95000"/>
            </a:schemeClr>
          </a:solidFill>
        </p:spPr>
        <p:txBody>
          <a:bodyPr wrap="square" rtlCol="0">
            <a:spAutoFit/>
          </a:bodyPr>
          <a:lstStyle/>
          <a:p>
            <a:pPr>
              <a:lnSpc>
                <a:spcPts val="1400"/>
              </a:lnSpc>
            </a:pPr>
            <a:r>
              <a:rPr kumimoji="1" lang="en-US" altLang="ja-JP" sz="1600" dirty="0" smtClean="0"/>
              <a:t>System protects  confidentiality</a:t>
            </a:r>
            <a:endParaRPr kumimoji="1" lang="ja-JP" altLang="en-US" sz="1600" dirty="0"/>
          </a:p>
        </p:txBody>
      </p:sp>
      <p:sp>
        <p:nvSpPr>
          <p:cNvPr id="14" name="テキスト ボックス 13"/>
          <p:cNvSpPr txBox="1"/>
          <p:nvPr/>
        </p:nvSpPr>
        <p:spPr>
          <a:xfrm>
            <a:off x="7122260" y="5046275"/>
            <a:ext cx="1107158" cy="830997"/>
          </a:xfrm>
          <a:prstGeom prst="rect">
            <a:avLst/>
          </a:prstGeom>
          <a:solidFill>
            <a:schemeClr val="bg1">
              <a:lumMod val="95000"/>
            </a:schemeClr>
          </a:solidFill>
        </p:spPr>
        <p:txBody>
          <a:bodyPr wrap="square" rtlCol="0">
            <a:spAutoFit/>
          </a:bodyPr>
          <a:lstStyle/>
          <a:p>
            <a:r>
              <a:rPr kumimoji="1" lang="en-US" altLang="ja-JP" sz="1600" dirty="0" smtClean="0"/>
              <a:t>System is maintainable</a:t>
            </a:r>
            <a:endParaRPr kumimoji="1" lang="ja-JP" altLang="en-US" sz="1600" dirty="0"/>
          </a:p>
        </p:txBody>
      </p:sp>
      <p:sp>
        <p:nvSpPr>
          <p:cNvPr id="15" name="フッター プレースホルダ 2"/>
          <p:cNvSpPr>
            <a:spLocks noGrp="1"/>
          </p:cNvSpPr>
          <p:nvPr>
            <p:ph type="ftr" sz="quarter" idx="11"/>
          </p:nvPr>
        </p:nvSpPr>
        <p:spPr>
          <a:xfrm>
            <a:off x="2699792" y="6453336"/>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708688"/>
          </a:xfrm>
        </p:spPr>
        <p:txBody>
          <a:bodyPr>
            <a:normAutofit/>
          </a:bodyPr>
          <a:lstStyle/>
          <a:p>
            <a:r>
              <a:rPr lang="en-US" altLang="ja-JP" dirty="0" smtClean="0">
                <a:solidFill>
                  <a:schemeClr val="tx1"/>
                </a:solidFill>
              </a:rPr>
              <a:t>Infinite set decomposition</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14</a:t>
            </a:fld>
            <a:endParaRPr lang="ja-JP" altLang="en-US"/>
          </a:p>
        </p:txBody>
      </p:sp>
      <p:sp>
        <p:nvSpPr>
          <p:cNvPr id="5" name="テキスト ボックス 4"/>
          <p:cNvSpPr txBox="1"/>
          <p:nvPr/>
        </p:nvSpPr>
        <p:spPr>
          <a:xfrm>
            <a:off x="611560" y="5661248"/>
            <a:ext cx="7992888" cy="646331"/>
          </a:xfrm>
          <a:prstGeom prst="rect">
            <a:avLst/>
          </a:prstGeom>
          <a:noFill/>
        </p:spPr>
        <p:txBody>
          <a:bodyPr wrap="square" rtlCol="0">
            <a:spAutoFit/>
          </a:bodyPr>
          <a:lstStyle/>
          <a:p>
            <a:r>
              <a:rPr lang="en-US" altLang="ja-JP" dirty="0" smtClean="0">
                <a:latin typeface="HGPｺﾞｼｯｸE" pitchFamily="50" charset="-128"/>
                <a:ea typeface="HGPｺﾞｼｯｸE" pitchFamily="50" charset="-128"/>
              </a:rPr>
              <a:t>[K=1] The claim holds</a:t>
            </a:r>
          </a:p>
          <a:p>
            <a:r>
              <a:rPr lang="en-US" altLang="ja-JP" dirty="0" smtClean="0">
                <a:latin typeface="HGPｺﾞｼｯｸE" pitchFamily="50" charset="-128"/>
                <a:ea typeface="HGPｺﾞｼｯｸE" pitchFamily="50" charset="-128"/>
              </a:rPr>
              <a:t>[K=N]If the claim holds for N, then it also holds for K=N+1</a:t>
            </a:r>
            <a:endParaRPr lang="ja-JP" altLang="en-US" dirty="0" smtClean="0">
              <a:latin typeface="HGPｺﾞｼｯｸE" pitchFamily="50" charset="-128"/>
              <a:ea typeface="HGPｺﾞｼｯｸE" pitchFamily="50" charset="-128"/>
            </a:endParaRPr>
          </a:p>
        </p:txBody>
      </p:sp>
      <p:pic>
        <p:nvPicPr>
          <p:cNvPr id="7170" name="Picture 2"/>
          <p:cNvPicPr>
            <a:picLocks noChangeAspect="1" noChangeArrowheads="1"/>
          </p:cNvPicPr>
          <p:nvPr/>
        </p:nvPicPr>
        <p:blipFill>
          <a:blip r:embed="rId2" cstate="print"/>
          <a:srcRect/>
          <a:stretch>
            <a:fillRect/>
          </a:stretch>
        </p:blipFill>
        <p:spPr bwMode="auto">
          <a:xfrm>
            <a:off x="1403648" y="1484784"/>
            <a:ext cx="6217526" cy="4158102"/>
          </a:xfrm>
          <a:prstGeom prst="rect">
            <a:avLst/>
          </a:prstGeom>
          <a:noFill/>
          <a:ln w="9525">
            <a:noFill/>
            <a:miter lim="800000"/>
            <a:headEnd/>
            <a:tailEnd/>
          </a:ln>
          <a:effectLst/>
        </p:spPr>
      </p:pic>
      <p:sp>
        <p:nvSpPr>
          <p:cNvPr id="7" name="テキスト ボックス 6"/>
          <p:cNvSpPr txBox="1"/>
          <p:nvPr/>
        </p:nvSpPr>
        <p:spPr>
          <a:xfrm>
            <a:off x="3059832" y="2044154"/>
            <a:ext cx="2952328" cy="504056"/>
          </a:xfrm>
          <a:prstGeom prst="rect">
            <a:avLst/>
          </a:prstGeom>
          <a:solidFill>
            <a:schemeClr val="bg1">
              <a:lumMod val="95000"/>
            </a:schemeClr>
          </a:solidFill>
        </p:spPr>
        <p:txBody>
          <a:bodyPr wrap="square" rtlCol="0">
            <a:noAutofit/>
          </a:bodyPr>
          <a:lstStyle/>
          <a:p>
            <a:r>
              <a:rPr lang="en-US" altLang="ja-JP" sz="1600" dirty="0" smtClean="0"/>
              <a:t>Claim holds for every N</a:t>
            </a:r>
            <a:endParaRPr kumimoji="1" lang="ja-JP" altLang="en-US" sz="1600" dirty="0"/>
          </a:p>
        </p:txBody>
      </p:sp>
      <p:sp>
        <p:nvSpPr>
          <p:cNvPr id="8" name="テキスト ボックス 7"/>
          <p:cNvSpPr txBox="1"/>
          <p:nvPr/>
        </p:nvSpPr>
        <p:spPr>
          <a:xfrm>
            <a:off x="3758492" y="3426374"/>
            <a:ext cx="1647800" cy="505523"/>
          </a:xfrm>
          <a:prstGeom prst="rect">
            <a:avLst/>
          </a:prstGeom>
          <a:solidFill>
            <a:schemeClr val="bg1">
              <a:lumMod val="95000"/>
            </a:schemeClr>
          </a:solidFill>
        </p:spPr>
        <p:txBody>
          <a:bodyPr wrap="square" rtlCol="0">
            <a:spAutoFit/>
          </a:bodyPr>
          <a:lstStyle/>
          <a:p>
            <a:pPr>
              <a:lnSpc>
                <a:spcPts val="1600"/>
              </a:lnSpc>
            </a:pPr>
            <a:r>
              <a:rPr lang="en-US" altLang="ja-JP" sz="1600" dirty="0" smtClean="0"/>
              <a:t>Argument over induction</a:t>
            </a:r>
            <a:endParaRPr kumimoji="1" lang="ja-JP" altLang="en-US" sz="1600" dirty="0"/>
          </a:p>
        </p:txBody>
      </p:sp>
      <p:sp>
        <p:nvSpPr>
          <p:cNvPr id="9" name="テキスト ボックス 8"/>
          <p:cNvSpPr txBox="1"/>
          <p:nvPr/>
        </p:nvSpPr>
        <p:spPr>
          <a:xfrm>
            <a:off x="1691680" y="4850798"/>
            <a:ext cx="1728192" cy="504056"/>
          </a:xfrm>
          <a:prstGeom prst="rect">
            <a:avLst/>
          </a:prstGeom>
          <a:solidFill>
            <a:schemeClr val="bg1">
              <a:lumMod val="95000"/>
            </a:schemeClr>
          </a:solidFill>
        </p:spPr>
        <p:txBody>
          <a:bodyPr wrap="square" rtlCol="0">
            <a:noAutofit/>
          </a:bodyPr>
          <a:lstStyle/>
          <a:p>
            <a:pPr>
              <a:lnSpc>
                <a:spcPts val="1600"/>
              </a:lnSpc>
            </a:pPr>
            <a:r>
              <a:rPr lang="en-US" altLang="ja-JP" sz="1600" dirty="0" smtClean="0"/>
              <a:t>Claim holds for N</a:t>
            </a:r>
            <a:endParaRPr kumimoji="1" lang="ja-JP" altLang="en-US" sz="1600" dirty="0"/>
          </a:p>
        </p:txBody>
      </p:sp>
      <p:sp>
        <p:nvSpPr>
          <p:cNvPr id="10" name="テキスト ボックス 9"/>
          <p:cNvSpPr txBox="1"/>
          <p:nvPr/>
        </p:nvSpPr>
        <p:spPr>
          <a:xfrm>
            <a:off x="4211960" y="4850798"/>
            <a:ext cx="3096344" cy="504056"/>
          </a:xfrm>
          <a:prstGeom prst="rect">
            <a:avLst/>
          </a:prstGeom>
          <a:solidFill>
            <a:schemeClr val="bg1">
              <a:lumMod val="95000"/>
            </a:schemeClr>
          </a:solidFill>
        </p:spPr>
        <p:txBody>
          <a:bodyPr wrap="square" rtlCol="0">
            <a:noAutofit/>
          </a:bodyPr>
          <a:lstStyle/>
          <a:p>
            <a:pPr>
              <a:lnSpc>
                <a:spcPts val="1600"/>
              </a:lnSpc>
            </a:pPr>
            <a:r>
              <a:rPr lang="en-US" altLang="ja-JP" sz="1600" dirty="0" smtClean="0"/>
              <a:t>If Claim holds for N, then it also holds for N+1</a:t>
            </a:r>
            <a:endParaRPr kumimoji="1" lang="ja-JP" altLang="en-US" sz="1600" dirty="0"/>
          </a:p>
        </p:txBody>
      </p:sp>
      <p:sp>
        <p:nvSpPr>
          <p:cNvPr id="11"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492664"/>
          </a:xfrm>
        </p:spPr>
        <p:txBody>
          <a:bodyPr>
            <a:normAutofit fontScale="90000"/>
          </a:bodyPr>
          <a:lstStyle/>
          <a:p>
            <a:r>
              <a:rPr lang="en-US" altLang="ja-JP" dirty="0" smtClean="0">
                <a:solidFill>
                  <a:schemeClr val="tx1"/>
                </a:solidFill>
              </a:rPr>
              <a:t>Complete decomposition</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15</a:t>
            </a:fld>
            <a:endParaRPr lang="ja-JP" altLang="en-US"/>
          </a:p>
        </p:txBody>
      </p:sp>
      <p:pic>
        <p:nvPicPr>
          <p:cNvPr id="8194" name="Picture 2"/>
          <p:cNvPicPr>
            <a:picLocks noChangeAspect="1" noChangeArrowheads="1"/>
          </p:cNvPicPr>
          <p:nvPr/>
        </p:nvPicPr>
        <p:blipFill>
          <a:blip r:embed="rId3" cstate="print"/>
          <a:srcRect/>
          <a:stretch>
            <a:fillRect/>
          </a:stretch>
        </p:blipFill>
        <p:spPr bwMode="auto">
          <a:xfrm>
            <a:off x="1547664" y="1297062"/>
            <a:ext cx="6336704" cy="4400848"/>
          </a:xfrm>
          <a:prstGeom prst="rect">
            <a:avLst/>
          </a:prstGeom>
          <a:noFill/>
          <a:ln w="9525">
            <a:noFill/>
            <a:miter lim="800000"/>
            <a:headEnd/>
            <a:tailEnd/>
          </a:ln>
          <a:effectLst/>
        </p:spPr>
      </p:pic>
      <p:sp>
        <p:nvSpPr>
          <p:cNvPr id="6" name="テキスト ボックス 5"/>
          <p:cNvSpPr txBox="1"/>
          <p:nvPr/>
        </p:nvSpPr>
        <p:spPr>
          <a:xfrm>
            <a:off x="3707904" y="1959036"/>
            <a:ext cx="2376264" cy="411441"/>
          </a:xfrm>
          <a:prstGeom prst="rect">
            <a:avLst/>
          </a:prstGeom>
          <a:solidFill>
            <a:schemeClr val="bg1">
              <a:lumMod val="95000"/>
            </a:schemeClr>
          </a:solidFill>
        </p:spPr>
        <p:txBody>
          <a:bodyPr wrap="square" rtlCol="0">
            <a:noAutofit/>
          </a:bodyPr>
          <a:lstStyle/>
          <a:p>
            <a:pPr>
              <a:lnSpc>
                <a:spcPts val="1600"/>
              </a:lnSpc>
            </a:pPr>
            <a:r>
              <a:rPr kumimoji="1" lang="en-US" altLang="ja-JP" sz="1600" dirty="0" smtClean="0"/>
              <a:t>System is dependable</a:t>
            </a:r>
            <a:endParaRPr kumimoji="1" lang="ja-JP" altLang="en-US" sz="1600" dirty="0"/>
          </a:p>
        </p:txBody>
      </p:sp>
      <p:sp>
        <p:nvSpPr>
          <p:cNvPr id="7" name="テキスト ボックス 6"/>
          <p:cNvSpPr txBox="1"/>
          <p:nvPr/>
        </p:nvSpPr>
        <p:spPr>
          <a:xfrm>
            <a:off x="3926276" y="3198908"/>
            <a:ext cx="2157892" cy="338554"/>
          </a:xfrm>
          <a:prstGeom prst="rect">
            <a:avLst/>
          </a:prstGeom>
          <a:solidFill>
            <a:schemeClr val="bg1">
              <a:lumMod val="95000"/>
            </a:schemeClr>
          </a:solidFill>
        </p:spPr>
        <p:txBody>
          <a:bodyPr wrap="square" rtlCol="0">
            <a:noAutofit/>
          </a:bodyPr>
          <a:lstStyle/>
          <a:p>
            <a:r>
              <a:rPr kumimoji="1" lang="en-US" altLang="ja-JP" sz="1600" dirty="0" smtClean="0"/>
              <a:t>Argument over risk</a:t>
            </a:r>
            <a:endParaRPr kumimoji="1" lang="ja-JP" altLang="en-US" sz="1600" dirty="0"/>
          </a:p>
        </p:txBody>
      </p:sp>
      <p:sp>
        <p:nvSpPr>
          <p:cNvPr id="8" name="テキスト ボックス 7"/>
          <p:cNvSpPr txBox="1"/>
          <p:nvPr/>
        </p:nvSpPr>
        <p:spPr>
          <a:xfrm>
            <a:off x="1733884" y="1849654"/>
            <a:ext cx="1366978" cy="929103"/>
          </a:xfrm>
          <a:prstGeom prst="rect">
            <a:avLst/>
          </a:prstGeom>
          <a:solidFill>
            <a:schemeClr val="bg1">
              <a:lumMod val="95000"/>
            </a:schemeClr>
          </a:solidFill>
        </p:spPr>
        <p:txBody>
          <a:bodyPr wrap="square" rtlCol="0">
            <a:noAutofit/>
          </a:bodyPr>
          <a:lstStyle/>
          <a:p>
            <a:r>
              <a:rPr kumimoji="1" lang="en-US" altLang="ja-JP" sz="1400" dirty="0" smtClean="0"/>
              <a:t>System risk includes input, process and output risks</a:t>
            </a:r>
            <a:endParaRPr kumimoji="1" lang="ja-JP" altLang="en-US" sz="1400" dirty="0"/>
          </a:p>
        </p:txBody>
      </p:sp>
      <p:sp>
        <p:nvSpPr>
          <p:cNvPr id="9" name="テキスト ボックス 8"/>
          <p:cNvSpPr txBox="1"/>
          <p:nvPr/>
        </p:nvSpPr>
        <p:spPr>
          <a:xfrm>
            <a:off x="1903266" y="4581128"/>
            <a:ext cx="1660622" cy="864096"/>
          </a:xfrm>
          <a:prstGeom prst="rect">
            <a:avLst/>
          </a:prstGeom>
          <a:solidFill>
            <a:schemeClr val="bg1">
              <a:lumMod val="95000"/>
            </a:schemeClr>
          </a:solidFill>
        </p:spPr>
        <p:txBody>
          <a:bodyPr wrap="square" rtlCol="0">
            <a:noAutofit/>
          </a:bodyPr>
          <a:lstStyle/>
          <a:p>
            <a:r>
              <a:rPr kumimoji="1" lang="en-US" altLang="ja-JP" sz="1600" dirty="0" smtClean="0"/>
              <a:t>System is dependable for input risk</a:t>
            </a:r>
            <a:endParaRPr kumimoji="1" lang="ja-JP" altLang="en-US" sz="1600" dirty="0"/>
          </a:p>
        </p:txBody>
      </p:sp>
      <p:sp>
        <p:nvSpPr>
          <p:cNvPr id="10" name="テキスト ボックス 9"/>
          <p:cNvSpPr txBox="1"/>
          <p:nvPr/>
        </p:nvSpPr>
        <p:spPr>
          <a:xfrm>
            <a:off x="4107378" y="4639068"/>
            <a:ext cx="1660622" cy="864096"/>
          </a:xfrm>
          <a:prstGeom prst="rect">
            <a:avLst/>
          </a:prstGeom>
          <a:solidFill>
            <a:schemeClr val="bg1">
              <a:lumMod val="95000"/>
            </a:schemeClr>
          </a:solidFill>
        </p:spPr>
        <p:txBody>
          <a:bodyPr wrap="square" rtlCol="0">
            <a:noAutofit/>
          </a:bodyPr>
          <a:lstStyle/>
          <a:p>
            <a:r>
              <a:rPr kumimoji="1" lang="en-US" altLang="ja-JP" sz="1600" dirty="0" smtClean="0"/>
              <a:t>System is dependable for process risk</a:t>
            </a:r>
            <a:endParaRPr kumimoji="1" lang="ja-JP" altLang="en-US" sz="1600" dirty="0"/>
          </a:p>
        </p:txBody>
      </p:sp>
      <p:sp>
        <p:nvSpPr>
          <p:cNvPr id="11" name="テキスト ボックス 10"/>
          <p:cNvSpPr txBox="1"/>
          <p:nvPr/>
        </p:nvSpPr>
        <p:spPr>
          <a:xfrm>
            <a:off x="6194576" y="4640736"/>
            <a:ext cx="1501904" cy="864096"/>
          </a:xfrm>
          <a:prstGeom prst="rect">
            <a:avLst/>
          </a:prstGeom>
          <a:solidFill>
            <a:schemeClr val="bg1">
              <a:lumMod val="95000"/>
            </a:schemeClr>
          </a:solidFill>
        </p:spPr>
        <p:txBody>
          <a:bodyPr wrap="square" rtlCol="0">
            <a:noAutofit/>
          </a:bodyPr>
          <a:lstStyle/>
          <a:p>
            <a:r>
              <a:rPr kumimoji="1" lang="en-US" altLang="ja-JP" sz="1600" dirty="0" smtClean="0"/>
              <a:t>System is dependable for process risk</a:t>
            </a:r>
            <a:endParaRPr kumimoji="1" lang="ja-JP" altLang="en-US" sz="1600" dirty="0"/>
          </a:p>
        </p:txBody>
      </p:sp>
      <p:sp>
        <p:nvSpPr>
          <p:cNvPr id="12"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548680"/>
            <a:ext cx="8229600" cy="564672"/>
          </a:xfrm>
        </p:spPr>
        <p:txBody>
          <a:bodyPr>
            <a:normAutofit fontScale="90000"/>
          </a:bodyPr>
          <a:lstStyle/>
          <a:p>
            <a:r>
              <a:rPr lang="en-US" altLang="ja-JP" dirty="0" smtClean="0">
                <a:solidFill>
                  <a:schemeClr val="tx1"/>
                </a:solidFill>
              </a:rPr>
              <a:t>Monotonic decomposition</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16</a:t>
            </a:fld>
            <a:endParaRPr lang="ja-JP" altLang="en-US"/>
          </a:p>
        </p:txBody>
      </p:sp>
      <p:pic>
        <p:nvPicPr>
          <p:cNvPr id="9218" name="Picture 2"/>
          <p:cNvPicPr>
            <a:picLocks noChangeAspect="1" noChangeArrowheads="1"/>
          </p:cNvPicPr>
          <p:nvPr/>
        </p:nvPicPr>
        <p:blipFill>
          <a:blip r:embed="rId3" cstate="print"/>
          <a:srcRect/>
          <a:stretch>
            <a:fillRect/>
          </a:stretch>
        </p:blipFill>
        <p:spPr bwMode="auto">
          <a:xfrm>
            <a:off x="435737" y="1412776"/>
            <a:ext cx="7376624" cy="4752528"/>
          </a:xfrm>
          <a:prstGeom prst="rect">
            <a:avLst/>
          </a:prstGeom>
          <a:noFill/>
          <a:ln w="9525">
            <a:noFill/>
            <a:miter lim="800000"/>
            <a:headEnd/>
            <a:tailEnd/>
          </a:ln>
          <a:effectLst/>
        </p:spPr>
      </p:pic>
      <p:sp>
        <p:nvSpPr>
          <p:cNvPr id="7" name="テキスト ボックス 6"/>
          <p:cNvSpPr txBox="1"/>
          <p:nvPr/>
        </p:nvSpPr>
        <p:spPr>
          <a:xfrm>
            <a:off x="2893712" y="1944968"/>
            <a:ext cx="4054552" cy="411441"/>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As-is </a:t>
            </a:r>
            <a:r>
              <a:rPr kumimoji="1" lang="en-US" altLang="ja-JP" sz="1600" dirty="0" smtClean="0"/>
              <a:t>System problem is resolved in the To-be system</a:t>
            </a:r>
            <a:endParaRPr kumimoji="1" lang="ja-JP" altLang="en-US" sz="1600" dirty="0"/>
          </a:p>
        </p:txBody>
      </p:sp>
      <p:sp>
        <p:nvSpPr>
          <p:cNvPr id="8" name="テキスト ボックス 7"/>
          <p:cNvSpPr txBox="1"/>
          <p:nvPr/>
        </p:nvSpPr>
        <p:spPr>
          <a:xfrm>
            <a:off x="711704" y="2046780"/>
            <a:ext cx="1381872" cy="309629"/>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As-is </a:t>
            </a:r>
            <a:r>
              <a:rPr kumimoji="1" lang="en-US" altLang="ja-JP" sz="1600" dirty="0" smtClean="0"/>
              <a:t>System</a:t>
            </a:r>
            <a:endParaRPr kumimoji="1" lang="ja-JP" altLang="en-US" sz="1600" dirty="0"/>
          </a:p>
        </p:txBody>
      </p:sp>
      <p:sp>
        <p:nvSpPr>
          <p:cNvPr id="9" name="テキスト ボックス 8"/>
          <p:cNvSpPr txBox="1"/>
          <p:nvPr/>
        </p:nvSpPr>
        <p:spPr>
          <a:xfrm>
            <a:off x="3520016" y="3311452"/>
            <a:ext cx="2390332" cy="411441"/>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Argument over As-is </a:t>
            </a:r>
            <a:r>
              <a:rPr kumimoji="1" lang="en-US" altLang="ja-JP" sz="1600" dirty="0" smtClean="0"/>
              <a:t>System problem</a:t>
            </a:r>
            <a:endParaRPr kumimoji="1" lang="ja-JP" altLang="en-US" sz="1600" dirty="0"/>
          </a:p>
        </p:txBody>
      </p:sp>
      <p:sp>
        <p:nvSpPr>
          <p:cNvPr id="10" name="テキスト ボックス 9"/>
          <p:cNvSpPr txBox="1"/>
          <p:nvPr/>
        </p:nvSpPr>
        <p:spPr>
          <a:xfrm>
            <a:off x="1043608" y="5005647"/>
            <a:ext cx="1850104" cy="871625"/>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As-is </a:t>
            </a:r>
            <a:r>
              <a:rPr kumimoji="1" lang="en-US" altLang="ja-JP" sz="1600" dirty="0" smtClean="0"/>
              <a:t>System problem is identified</a:t>
            </a:r>
            <a:endParaRPr kumimoji="1" lang="ja-JP" altLang="en-US" sz="1600" dirty="0"/>
          </a:p>
        </p:txBody>
      </p:sp>
      <p:sp>
        <p:nvSpPr>
          <p:cNvPr id="11" name="テキスト ボックス 10"/>
          <p:cNvSpPr txBox="1"/>
          <p:nvPr/>
        </p:nvSpPr>
        <p:spPr>
          <a:xfrm>
            <a:off x="3347864" y="5013176"/>
            <a:ext cx="1850104" cy="871625"/>
          </a:xfrm>
          <a:prstGeom prst="rect">
            <a:avLst/>
          </a:prstGeom>
          <a:solidFill>
            <a:schemeClr val="bg1">
              <a:lumMod val="95000"/>
            </a:schemeClr>
          </a:solidFill>
        </p:spPr>
        <p:txBody>
          <a:bodyPr wrap="square" rtlCol="0">
            <a:noAutofit/>
          </a:bodyPr>
          <a:lstStyle/>
          <a:p>
            <a:pPr>
              <a:lnSpc>
                <a:spcPts val="1600"/>
              </a:lnSpc>
            </a:pPr>
            <a:r>
              <a:rPr lang="en-US" altLang="ja-JP" sz="1600" dirty="0" smtClean="0"/>
              <a:t>Solution is proposed to resolve As-is </a:t>
            </a:r>
            <a:r>
              <a:rPr kumimoji="1" lang="en-US" altLang="ja-JP" sz="1600" dirty="0" smtClean="0"/>
              <a:t>System problem</a:t>
            </a:r>
            <a:endParaRPr kumimoji="1" lang="ja-JP" altLang="en-US" sz="1600" dirty="0"/>
          </a:p>
        </p:txBody>
      </p:sp>
      <p:sp>
        <p:nvSpPr>
          <p:cNvPr id="12" name="テキスト ボックス 11"/>
          <p:cNvSpPr txBox="1"/>
          <p:nvPr/>
        </p:nvSpPr>
        <p:spPr>
          <a:xfrm>
            <a:off x="5451832" y="4928768"/>
            <a:ext cx="2160240" cy="998237"/>
          </a:xfrm>
          <a:prstGeom prst="rect">
            <a:avLst/>
          </a:prstGeom>
          <a:solidFill>
            <a:schemeClr val="bg1">
              <a:lumMod val="95000"/>
            </a:schemeClr>
          </a:solidFill>
        </p:spPr>
        <p:txBody>
          <a:bodyPr wrap="square" rtlCol="0">
            <a:noAutofit/>
          </a:bodyPr>
          <a:lstStyle/>
          <a:p>
            <a:pPr>
              <a:lnSpc>
                <a:spcPts val="1600"/>
              </a:lnSpc>
            </a:pPr>
            <a:r>
              <a:rPr lang="en-US" altLang="ja-JP" sz="1600" dirty="0" smtClean="0"/>
              <a:t>To-be system can be realized by implementing Solution for  resolve As-is </a:t>
            </a:r>
            <a:r>
              <a:rPr kumimoji="1" lang="en-US" altLang="ja-JP" sz="1600" dirty="0" smtClean="0"/>
              <a:t>System problem</a:t>
            </a:r>
            <a:endParaRPr kumimoji="1" lang="ja-JP" altLang="en-US" sz="1600" dirty="0"/>
          </a:p>
        </p:txBody>
      </p:sp>
      <p:sp>
        <p:nvSpPr>
          <p:cNvPr id="13" name="フッター プレースホルダ 2"/>
          <p:cNvSpPr>
            <a:spLocks noGrp="1"/>
          </p:cNvSpPr>
          <p:nvPr>
            <p:ph type="ftr" sz="quarter" idx="11"/>
          </p:nvPr>
        </p:nvSpPr>
        <p:spPr>
          <a:xfrm>
            <a:off x="2699792" y="630932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solidFill>
                  <a:schemeClr val="tx1"/>
                </a:solidFill>
              </a:rPr>
              <a:t>Decomposition by concretion </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17</a:t>
            </a:fld>
            <a:endParaRPr lang="ja-JP" altLang="en-US"/>
          </a:p>
        </p:txBody>
      </p:sp>
      <p:pic>
        <p:nvPicPr>
          <p:cNvPr id="10242" name="Picture 2"/>
          <p:cNvPicPr>
            <a:picLocks noChangeAspect="1" noChangeArrowheads="1"/>
          </p:cNvPicPr>
          <p:nvPr/>
        </p:nvPicPr>
        <p:blipFill>
          <a:blip r:embed="rId2" cstate="print"/>
          <a:srcRect/>
          <a:stretch>
            <a:fillRect/>
          </a:stretch>
        </p:blipFill>
        <p:spPr bwMode="auto">
          <a:xfrm>
            <a:off x="1115616" y="1556792"/>
            <a:ext cx="7041323" cy="4536504"/>
          </a:xfrm>
          <a:prstGeom prst="rect">
            <a:avLst/>
          </a:prstGeom>
          <a:noFill/>
          <a:ln w="9525">
            <a:noFill/>
            <a:miter lim="800000"/>
            <a:headEnd/>
            <a:tailEnd/>
          </a:ln>
          <a:effectLst/>
        </p:spPr>
      </p:pic>
      <p:sp>
        <p:nvSpPr>
          <p:cNvPr id="6" name="テキスト ボックス 5"/>
          <p:cNvSpPr txBox="1"/>
          <p:nvPr/>
        </p:nvSpPr>
        <p:spPr>
          <a:xfrm>
            <a:off x="4139952" y="3377599"/>
            <a:ext cx="2232248" cy="411441"/>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Argument over concretion</a:t>
            </a:r>
            <a:endParaRPr kumimoji="1" lang="ja-JP" altLang="en-US" sz="1600" dirty="0"/>
          </a:p>
        </p:txBody>
      </p:sp>
      <p:sp>
        <p:nvSpPr>
          <p:cNvPr id="7" name="テキスト ボックス 6"/>
          <p:cNvSpPr txBox="1"/>
          <p:nvPr/>
        </p:nvSpPr>
        <p:spPr>
          <a:xfrm>
            <a:off x="1331640" y="2148592"/>
            <a:ext cx="1440160" cy="411441"/>
          </a:xfrm>
          <a:prstGeom prst="rect">
            <a:avLst/>
          </a:prstGeom>
          <a:solidFill>
            <a:schemeClr val="bg1">
              <a:lumMod val="95000"/>
            </a:schemeClr>
          </a:solidFill>
        </p:spPr>
        <p:txBody>
          <a:bodyPr wrap="square" rtlCol="0">
            <a:noAutofit/>
          </a:bodyPr>
          <a:lstStyle/>
          <a:p>
            <a:pPr>
              <a:lnSpc>
                <a:spcPts val="1600"/>
              </a:lnSpc>
            </a:pPr>
            <a:r>
              <a:rPr lang="en-US" altLang="ja-JP" sz="1600" dirty="0" smtClean="0"/>
              <a:t>Definition of object</a:t>
            </a:r>
            <a:endParaRPr kumimoji="1" lang="ja-JP" altLang="en-US" sz="1600" dirty="0"/>
          </a:p>
        </p:txBody>
      </p:sp>
      <p:sp>
        <p:nvSpPr>
          <p:cNvPr id="8" name="テキスト ボックス 7"/>
          <p:cNvSpPr txBox="1"/>
          <p:nvPr/>
        </p:nvSpPr>
        <p:spPr>
          <a:xfrm>
            <a:off x="3462076" y="2086915"/>
            <a:ext cx="3816424" cy="402777"/>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Ambiguity of object is resolved</a:t>
            </a:r>
            <a:endParaRPr kumimoji="1" lang="ja-JP" altLang="en-US" sz="1600" dirty="0"/>
          </a:p>
        </p:txBody>
      </p:sp>
      <p:sp>
        <p:nvSpPr>
          <p:cNvPr id="9" name="テキスト ボックス 8"/>
          <p:cNvSpPr txBox="1"/>
          <p:nvPr/>
        </p:nvSpPr>
        <p:spPr>
          <a:xfrm>
            <a:off x="1706264" y="4985040"/>
            <a:ext cx="1755812" cy="720080"/>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Ambiguity of object is identified</a:t>
            </a:r>
            <a:endParaRPr kumimoji="1" lang="ja-JP" altLang="en-US" sz="1600" dirty="0"/>
          </a:p>
        </p:txBody>
      </p:sp>
      <p:sp>
        <p:nvSpPr>
          <p:cNvPr id="10" name="テキスト ボックス 9"/>
          <p:cNvSpPr txBox="1"/>
          <p:nvPr/>
        </p:nvSpPr>
        <p:spPr>
          <a:xfrm>
            <a:off x="3968316" y="4985040"/>
            <a:ext cx="1611796" cy="864096"/>
          </a:xfrm>
          <a:prstGeom prst="rect">
            <a:avLst/>
          </a:prstGeom>
          <a:solidFill>
            <a:schemeClr val="bg1">
              <a:lumMod val="95000"/>
            </a:schemeClr>
          </a:solidFill>
        </p:spPr>
        <p:txBody>
          <a:bodyPr wrap="square" rtlCol="0">
            <a:noAutofit/>
          </a:bodyPr>
          <a:lstStyle/>
          <a:p>
            <a:pPr>
              <a:lnSpc>
                <a:spcPts val="1600"/>
              </a:lnSpc>
            </a:pPr>
            <a:r>
              <a:rPr lang="en-US" altLang="ja-JP" sz="1600" dirty="0" smtClean="0"/>
              <a:t>Concretion of object is provided</a:t>
            </a:r>
            <a:endParaRPr kumimoji="1" lang="ja-JP" altLang="en-US" sz="1600" dirty="0"/>
          </a:p>
        </p:txBody>
      </p:sp>
      <p:sp>
        <p:nvSpPr>
          <p:cNvPr id="11" name="テキスト ボックス 10"/>
          <p:cNvSpPr txBox="1"/>
          <p:nvPr/>
        </p:nvSpPr>
        <p:spPr>
          <a:xfrm>
            <a:off x="5940152" y="5013176"/>
            <a:ext cx="1944216" cy="864096"/>
          </a:xfrm>
          <a:prstGeom prst="rect">
            <a:avLst/>
          </a:prstGeom>
          <a:solidFill>
            <a:schemeClr val="bg1">
              <a:lumMod val="95000"/>
            </a:schemeClr>
          </a:solidFill>
        </p:spPr>
        <p:txBody>
          <a:bodyPr wrap="square" rtlCol="0">
            <a:noAutofit/>
          </a:bodyPr>
          <a:lstStyle/>
          <a:p>
            <a:pPr>
              <a:lnSpc>
                <a:spcPts val="1600"/>
              </a:lnSpc>
            </a:pPr>
            <a:r>
              <a:rPr lang="en-US" altLang="ja-JP" sz="1600" dirty="0" smtClean="0"/>
              <a:t>Ambiguity of object is reduced by the concretion</a:t>
            </a:r>
            <a:endParaRPr kumimoji="1" lang="ja-JP" altLang="en-US" sz="1600" dirty="0"/>
          </a:p>
        </p:txBody>
      </p:sp>
      <p:sp>
        <p:nvSpPr>
          <p:cNvPr id="12"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Evaluation of the decomposition patterns</a:t>
            </a:r>
            <a:endParaRPr kumimoji="1" lang="ja-JP" altLang="en-US" dirty="0"/>
          </a:p>
        </p:txBody>
      </p:sp>
      <p:sp>
        <p:nvSpPr>
          <p:cNvPr id="6" name="テキスト プレースホルダ 5"/>
          <p:cNvSpPr>
            <a:spLocks noGrp="1"/>
          </p:cNvSpPr>
          <p:nvPr>
            <p:ph type="body" idx="1"/>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12"/>
          </p:nvPr>
        </p:nvSpPr>
        <p:spPr/>
        <p:txBody>
          <a:bodyPr/>
          <a:lstStyle/>
          <a:p>
            <a:fld id="{1C3BC8DD-A792-4E30-BFD0-F45F15248881}" type="slidenum">
              <a:rPr lang="ja-JP" altLang="en-US" smtClean="0"/>
              <a:pPr/>
              <a:t>18</a:t>
            </a:fld>
            <a:endParaRPr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Design of experiment</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 Examinee is an engineer who has more than 20 years experience in the embedded system development. </a:t>
            </a:r>
          </a:p>
          <a:p>
            <a:r>
              <a:rPr lang="en-US" altLang="ja-JP" dirty="0" smtClean="0"/>
              <a:t>4 hour course of assurance case education was provided to the examinee. </a:t>
            </a:r>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19</a:t>
            </a:fld>
            <a:endParaRPr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chor="ctr">
            <a:normAutofit/>
          </a:bodyPr>
          <a:lstStyle/>
          <a:p>
            <a:r>
              <a:rPr kumimoji="1" lang="en-US" altLang="ja-JP" sz="3600" smtClean="0">
                <a:latin typeface="HGPｺﾞｼｯｸE" pitchFamily="50" charset="-128"/>
                <a:ea typeface="HGPｺﾞｼｯｸE" pitchFamily="50" charset="-128"/>
              </a:rPr>
              <a:t>Agenda  </a:t>
            </a:r>
            <a:endParaRPr kumimoji="1" lang="ja-JP" altLang="en-US" sz="3600" dirty="0">
              <a:latin typeface="HGPｺﾞｼｯｸE" pitchFamily="50" charset="-128"/>
              <a:ea typeface="HGPｺﾞｼｯｸE" pitchFamily="50" charset="-128"/>
            </a:endParaRPr>
          </a:p>
        </p:txBody>
      </p:sp>
      <p:sp>
        <p:nvSpPr>
          <p:cNvPr id="3" name="コンテンツ プレースホルダ 2"/>
          <p:cNvSpPr>
            <a:spLocks noGrp="1"/>
          </p:cNvSpPr>
          <p:nvPr>
            <p:ph idx="1"/>
          </p:nvPr>
        </p:nvSpPr>
        <p:spPr/>
        <p:txBody>
          <a:bodyPr/>
          <a:lstStyle/>
          <a:p>
            <a:r>
              <a:rPr kumimoji="1" lang="en-US" altLang="ja-JP" dirty="0" smtClean="0">
                <a:latin typeface="HGPｺﾞｼｯｸE" pitchFamily="50" charset="-128"/>
                <a:ea typeface="HGPｺﾞｼｯｸE" pitchFamily="50" charset="-128"/>
              </a:rPr>
              <a:t>Pitfalls of assurance case deployment</a:t>
            </a:r>
          </a:p>
          <a:p>
            <a:r>
              <a:rPr kumimoji="1" lang="en-US" altLang="ja-JP" dirty="0" smtClean="0">
                <a:latin typeface="HGPｺﾞｼｯｸE" pitchFamily="50" charset="-128"/>
                <a:ea typeface="HGPｺﾞｼｯｸE" pitchFamily="50" charset="-128"/>
              </a:rPr>
              <a:t>Patterns of argument decomposition</a:t>
            </a:r>
            <a:endParaRPr lang="en-US" altLang="ja-JP" dirty="0"/>
          </a:p>
          <a:p>
            <a:r>
              <a:rPr kumimoji="1" lang="en-US" altLang="ja-JP" dirty="0" smtClean="0">
                <a:latin typeface="HGPｺﾞｼｯｸE" pitchFamily="50" charset="-128"/>
                <a:ea typeface="HGPｺﾞｼｯｸE" pitchFamily="50" charset="-128"/>
              </a:rPr>
              <a:t>Early evaluations of pattern applications</a:t>
            </a:r>
          </a:p>
          <a:p>
            <a:r>
              <a:rPr lang="en-US" altLang="ja-JP" dirty="0" smtClean="0"/>
              <a:t>Future plan</a:t>
            </a:r>
            <a:r>
              <a:rPr kumimoji="1" lang="en-US" altLang="ja-JP" dirty="0" smtClean="0">
                <a:latin typeface="HGPｺﾞｼｯｸE" pitchFamily="50" charset="-128"/>
                <a:ea typeface="HGPｺﾞｼｯｸE" pitchFamily="50" charset="-128"/>
              </a:rPr>
              <a:t> </a:t>
            </a:r>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2</a:t>
            </a:fld>
            <a:endParaRPr lang="ja-JP" altLang="en-US" dirty="0"/>
          </a:p>
        </p:txBody>
      </p:sp>
      <p:sp>
        <p:nvSpPr>
          <p:cNvPr id="6"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en-US" altLang="ja-JP" dirty="0" smtClean="0"/>
              <a:t>The content of the course text</a:t>
            </a:r>
            <a:endParaRPr kumimoji="1" lang="ja-JP" altLang="en-US" dirty="0"/>
          </a:p>
        </p:txBody>
      </p:sp>
      <p:sp>
        <p:nvSpPr>
          <p:cNvPr id="7" name="コンテンツ プレースホルダ 6"/>
          <p:cNvSpPr>
            <a:spLocks noGrp="1"/>
          </p:cNvSpPr>
          <p:nvPr>
            <p:ph idx="1"/>
          </p:nvPr>
        </p:nvSpPr>
        <p:spPr/>
        <p:txBody>
          <a:bodyPr/>
          <a:lstStyle/>
          <a:p>
            <a:r>
              <a:rPr lang="en-US" altLang="ja-JP" dirty="0" smtClean="0"/>
              <a:t>Introduction to assurance case 		10 pages</a:t>
            </a:r>
            <a:endParaRPr lang="ja-JP" altLang="ja-JP" dirty="0" smtClean="0"/>
          </a:p>
          <a:p>
            <a:r>
              <a:rPr lang="en-US" altLang="ja-JP" dirty="0" smtClean="0"/>
              <a:t>Assurance case development method	26 pages</a:t>
            </a:r>
            <a:endParaRPr lang="ja-JP" altLang="ja-JP" dirty="0" smtClean="0"/>
          </a:p>
          <a:p>
            <a:r>
              <a:rPr lang="en-US" altLang="ja-JP" dirty="0" smtClean="0"/>
              <a:t>Assurance case exercises 			15 pages</a:t>
            </a:r>
            <a:endParaRPr lang="ja-JP" altLang="ja-JP" dirty="0" smtClean="0"/>
          </a:p>
          <a:p>
            <a:r>
              <a:rPr lang="en-US" altLang="ja-JP" dirty="0" smtClean="0"/>
              <a:t>Argument decomposition patterns 		15 pages</a:t>
            </a:r>
            <a:endParaRPr lang="ja-JP" altLang="ja-JP" dirty="0" smtClean="0"/>
          </a:p>
          <a:p>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kumimoji="1" lang="ja-JP" altLang="en-US" smtClean="0"/>
              <a:pPr/>
              <a:t>20</a:t>
            </a:fld>
            <a:endParaRPr kumimoji="1"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Line 16"/>
          <p:cNvSpPr>
            <a:spLocks noChangeShapeType="1"/>
          </p:cNvSpPr>
          <p:nvPr/>
        </p:nvSpPr>
        <p:spPr bwMode="auto">
          <a:xfrm>
            <a:off x="5220072" y="1844824"/>
            <a:ext cx="1584176" cy="0"/>
          </a:xfrm>
          <a:prstGeom prst="line">
            <a:avLst/>
          </a:prstGeom>
          <a:noFill/>
          <a:ln w="38100">
            <a:solidFill>
              <a:schemeClr val="tx1"/>
            </a:solidFill>
            <a:round/>
            <a:headEnd/>
            <a:tailEnd type="triangle" w="med" len="med"/>
          </a:ln>
        </p:spPr>
        <p:txBody>
          <a:bodyPr/>
          <a:lstStyle/>
          <a:p>
            <a:endParaRPr lang="ja-JP" altLang="en-US">
              <a:latin typeface="HGPｺﾞｼｯｸE" pitchFamily="50" charset="-128"/>
              <a:ea typeface="HGPｺﾞｼｯｸE" pitchFamily="50" charset="-128"/>
            </a:endParaRPr>
          </a:p>
        </p:txBody>
      </p:sp>
      <p:sp>
        <p:nvSpPr>
          <p:cNvPr id="6" name="タイトル 5"/>
          <p:cNvSpPr>
            <a:spLocks noGrp="1"/>
          </p:cNvSpPr>
          <p:nvPr>
            <p:ph type="title"/>
          </p:nvPr>
        </p:nvSpPr>
        <p:spPr>
          <a:xfrm>
            <a:off x="457200" y="476672"/>
            <a:ext cx="8229600" cy="636680"/>
          </a:xfrm>
        </p:spPr>
        <p:txBody>
          <a:bodyPr>
            <a:noAutofit/>
          </a:bodyPr>
          <a:lstStyle/>
          <a:p>
            <a:r>
              <a:rPr kumimoji="1" lang="en-US" altLang="ja-JP" sz="4000" dirty="0" smtClean="0">
                <a:latin typeface="HGPｺﾞｼｯｸE" pitchFamily="50" charset="-128"/>
                <a:ea typeface="HGPｺﾞｼｯｸE" pitchFamily="50" charset="-128"/>
              </a:rPr>
              <a:t>Case study: LAN</a:t>
            </a:r>
            <a:r>
              <a:rPr lang="ja-JP" altLang="en-US" sz="4000" dirty="0" smtClean="0">
                <a:latin typeface="HGPｺﾞｼｯｸE" pitchFamily="50" charset="-128"/>
                <a:ea typeface="HGPｺﾞｼｯｸE" pitchFamily="50" charset="-128"/>
              </a:rPr>
              <a:t> </a:t>
            </a:r>
            <a:r>
              <a:rPr lang="en-US" altLang="ja-JP" sz="4000" dirty="0" smtClean="0">
                <a:latin typeface="HGPｺﾞｼｯｸE" pitchFamily="50" charset="-128"/>
                <a:ea typeface="HGPｺﾞｼｯｸE" pitchFamily="50" charset="-128"/>
              </a:rPr>
              <a:t>device monitoring</a:t>
            </a:r>
            <a:endParaRPr kumimoji="1" lang="ja-JP" altLang="en-US" sz="4000" dirty="0">
              <a:latin typeface="HGPｺﾞｼｯｸE" pitchFamily="50" charset="-128"/>
              <a:ea typeface="HGPｺﾞｼｯｸE" pitchFamily="50" charset="-128"/>
            </a:endParaRPr>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21</a:t>
            </a:fld>
            <a:endParaRPr lang="ja-JP" altLang="en-US" dirty="0"/>
          </a:p>
        </p:txBody>
      </p:sp>
      <p:sp>
        <p:nvSpPr>
          <p:cNvPr id="7" name="Line 12"/>
          <p:cNvSpPr>
            <a:spLocks noChangeShapeType="1"/>
          </p:cNvSpPr>
          <p:nvPr/>
        </p:nvSpPr>
        <p:spPr bwMode="auto">
          <a:xfrm>
            <a:off x="1331640" y="2564282"/>
            <a:ext cx="3024435" cy="621"/>
          </a:xfrm>
          <a:prstGeom prst="line">
            <a:avLst/>
          </a:prstGeom>
          <a:noFill/>
          <a:ln w="38100">
            <a:solidFill>
              <a:schemeClr val="tx1"/>
            </a:solidFill>
            <a:round/>
            <a:headEnd/>
            <a:tailEnd type="triangle" w="med" len="med"/>
          </a:ln>
        </p:spPr>
        <p:txBody>
          <a:bodyPr/>
          <a:lstStyle/>
          <a:p>
            <a:endParaRPr lang="ja-JP" altLang="en-US">
              <a:latin typeface="HGPｺﾞｼｯｸE" pitchFamily="50" charset="-128"/>
              <a:ea typeface="HGPｺﾞｼｯｸE" pitchFamily="50" charset="-128"/>
            </a:endParaRPr>
          </a:p>
        </p:txBody>
      </p:sp>
      <p:sp>
        <p:nvSpPr>
          <p:cNvPr id="8" name="Line 13"/>
          <p:cNvSpPr>
            <a:spLocks noChangeShapeType="1"/>
          </p:cNvSpPr>
          <p:nvPr/>
        </p:nvSpPr>
        <p:spPr bwMode="auto">
          <a:xfrm>
            <a:off x="2051051" y="3138958"/>
            <a:ext cx="2880990" cy="2010"/>
          </a:xfrm>
          <a:prstGeom prst="line">
            <a:avLst/>
          </a:prstGeom>
          <a:noFill/>
          <a:ln w="38100">
            <a:solidFill>
              <a:schemeClr val="tx1"/>
            </a:solidFill>
            <a:round/>
            <a:headEnd type="triangle" w="med" len="med"/>
            <a:tailEnd/>
          </a:ln>
        </p:spPr>
        <p:txBody>
          <a:bodyPr/>
          <a:lstStyle/>
          <a:p>
            <a:endParaRPr lang="ja-JP" altLang="en-US">
              <a:latin typeface="HGPｺﾞｼｯｸE" pitchFamily="50" charset="-128"/>
              <a:ea typeface="HGPｺﾞｼｯｸE" pitchFamily="50" charset="-128"/>
            </a:endParaRPr>
          </a:p>
        </p:txBody>
      </p:sp>
      <p:sp>
        <p:nvSpPr>
          <p:cNvPr id="9" name="Rectangle 5"/>
          <p:cNvSpPr>
            <a:spLocks noChangeArrowheads="1"/>
          </p:cNvSpPr>
          <p:nvPr/>
        </p:nvSpPr>
        <p:spPr bwMode="auto">
          <a:xfrm>
            <a:off x="688975" y="2419821"/>
            <a:ext cx="1368425" cy="865187"/>
          </a:xfrm>
          <a:prstGeom prst="rect">
            <a:avLst/>
          </a:prstGeom>
          <a:solidFill>
            <a:srgbClr val="F3997D"/>
          </a:solidFill>
          <a:ln w="9525">
            <a:solidFill>
              <a:schemeClr val="tx1"/>
            </a:solidFill>
            <a:miter lim="800000"/>
            <a:headEnd/>
            <a:tailEnd/>
          </a:ln>
        </p:spPr>
        <p:txBody>
          <a:bodyPr wrap="none" anchor="ctr"/>
          <a:lstStyle/>
          <a:p>
            <a:pPr algn="ctr"/>
            <a:r>
              <a:rPr lang="en-US" altLang="ja-JP" sz="2000" dirty="0" smtClean="0">
                <a:latin typeface="HGPｺﾞｼｯｸE" pitchFamily="50" charset="-128"/>
                <a:ea typeface="HGPｺﾞｼｯｸE" pitchFamily="50" charset="-128"/>
              </a:rPr>
              <a:t>Manager </a:t>
            </a:r>
            <a:endParaRPr lang="ja-JP" altLang="en-US" sz="2000" dirty="0">
              <a:latin typeface="HGPｺﾞｼｯｸE" pitchFamily="50" charset="-128"/>
              <a:ea typeface="HGPｺﾞｼｯｸE" pitchFamily="50" charset="-128"/>
            </a:endParaRPr>
          </a:p>
        </p:txBody>
      </p:sp>
      <p:sp>
        <p:nvSpPr>
          <p:cNvPr id="10" name="Cloud"/>
          <p:cNvSpPr>
            <a:spLocks noChangeAspect="1" noEditPoints="1" noChangeArrowheads="1"/>
          </p:cNvSpPr>
          <p:nvPr/>
        </p:nvSpPr>
        <p:spPr bwMode="auto">
          <a:xfrm rot="16200000">
            <a:off x="2663791" y="2096852"/>
            <a:ext cx="1656184" cy="144016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tx2">
              <a:lumMod val="40000"/>
              <a:lumOff val="60000"/>
            </a:schemeClr>
          </a:solidFill>
          <a:ln w="9525">
            <a:solidFill>
              <a:srgbClr val="000000"/>
            </a:solidFill>
            <a:miter lim="800000"/>
            <a:headEnd/>
            <a:tailEnd/>
          </a:ln>
          <a:effectLst>
            <a:outerShdw dist="107763" dir="2700000" algn="ctr" rotWithShape="0">
              <a:srgbClr val="808080"/>
            </a:outerShdw>
          </a:effectLst>
        </p:spPr>
        <p:txBody>
          <a:bodyPr vert="eaVert" anchor="ctr"/>
          <a:lstStyle/>
          <a:p>
            <a:pPr algn="ctr">
              <a:defRPr/>
            </a:pPr>
            <a:r>
              <a:rPr lang="en-US" altLang="ja-JP" dirty="0" smtClean="0">
                <a:latin typeface="HGPｺﾞｼｯｸE" pitchFamily="50" charset="-128"/>
                <a:ea typeface="HGPｺﾞｼｯｸE" pitchFamily="50" charset="-128"/>
              </a:rPr>
              <a:t>Network </a:t>
            </a:r>
            <a:endParaRPr lang="ja-JP" altLang="en-US" dirty="0">
              <a:latin typeface="HGPｺﾞｼｯｸE" pitchFamily="50" charset="-128"/>
              <a:ea typeface="HGPｺﾞｼｯｸE" pitchFamily="50" charset="-128"/>
            </a:endParaRPr>
          </a:p>
        </p:txBody>
      </p:sp>
      <p:sp>
        <p:nvSpPr>
          <p:cNvPr id="12" name="Rectangle 10"/>
          <p:cNvSpPr>
            <a:spLocks noChangeArrowheads="1"/>
          </p:cNvSpPr>
          <p:nvPr/>
        </p:nvSpPr>
        <p:spPr bwMode="auto">
          <a:xfrm>
            <a:off x="6810374" y="1702271"/>
            <a:ext cx="1434033" cy="863600"/>
          </a:xfrm>
          <a:prstGeom prst="rect">
            <a:avLst/>
          </a:prstGeom>
          <a:solidFill>
            <a:schemeClr val="bg2"/>
          </a:solidFill>
          <a:ln w="9525">
            <a:solidFill>
              <a:schemeClr val="tx1"/>
            </a:solidFill>
            <a:miter lim="800000"/>
            <a:headEnd/>
            <a:tailEnd/>
          </a:ln>
        </p:spPr>
        <p:txBody>
          <a:bodyPr wrap="none" anchor="ctr"/>
          <a:lstStyle/>
          <a:p>
            <a:pPr algn="ctr"/>
            <a:r>
              <a:rPr lang="en-US" altLang="ja-JP" sz="2000" dirty="0" smtClean="0">
                <a:latin typeface="HGPｺﾞｼｯｸE" pitchFamily="50" charset="-128"/>
                <a:ea typeface="HGPｺﾞｼｯｸE" pitchFamily="50" charset="-128"/>
              </a:rPr>
              <a:t>valid </a:t>
            </a:r>
          </a:p>
          <a:p>
            <a:pPr algn="ctr"/>
            <a:r>
              <a:rPr lang="en-US" altLang="ja-JP" sz="2000" dirty="0" smtClean="0">
                <a:latin typeface="HGPｺﾞｼｯｸE" pitchFamily="50" charset="-128"/>
                <a:ea typeface="HGPｺﾞｼｯｸE" pitchFamily="50" charset="-128"/>
              </a:rPr>
              <a:t>LAN device</a:t>
            </a:r>
            <a:endParaRPr lang="ja-JP" altLang="en-US" sz="2000" dirty="0">
              <a:latin typeface="HGPｺﾞｼｯｸE" pitchFamily="50" charset="-128"/>
              <a:ea typeface="HGPｺﾞｼｯｸE" pitchFamily="50" charset="-128"/>
            </a:endParaRPr>
          </a:p>
        </p:txBody>
      </p:sp>
      <p:sp>
        <p:nvSpPr>
          <p:cNvPr id="15" name="Line 17"/>
          <p:cNvSpPr>
            <a:spLocks noChangeShapeType="1"/>
          </p:cNvSpPr>
          <p:nvPr/>
        </p:nvSpPr>
        <p:spPr bwMode="auto">
          <a:xfrm flipV="1">
            <a:off x="5220072" y="2996951"/>
            <a:ext cx="1584176" cy="1"/>
          </a:xfrm>
          <a:prstGeom prst="line">
            <a:avLst/>
          </a:prstGeom>
          <a:noFill/>
          <a:ln w="38100">
            <a:solidFill>
              <a:schemeClr val="tx1"/>
            </a:solidFill>
            <a:round/>
            <a:headEnd/>
            <a:tailEnd type="triangle" w="med" len="med"/>
          </a:ln>
        </p:spPr>
        <p:txBody>
          <a:bodyPr/>
          <a:lstStyle/>
          <a:p>
            <a:endParaRPr lang="ja-JP" altLang="en-US">
              <a:latin typeface="HGPｺﾞｼｯｸE" pitchFamily="50" charset="-128"/>
              <a:ea typeface="HGPｺﾞｼｯｸE" pitchFamily="50" charset="-128"/>
            </a:endParaRPr>
          </a:p>
        </p:txBody>
      </p:sp>
      <p:sp>
        <p:nvSpPr>
          <p:cNvPr id="16" name="Line 18"/>
          <p:cNvSpPr>
            <a:spLocks noChangeShapeType="1"/>
          </p:cNvSpPr>
          <p:nvPr/>
        </p:nvSpPr>
        <p:spPr bwMode="auto">
          <a:xfrm flipV="1">
            <a:off x="5220072" y="3501008"/>
            <a:ext cx="1656184" cy="0"/>
          </a:xfrm>
          <a:prstGeom prst="line">
            <a:avLst/>
          </a:prstGeom>
          <a:noFill/>
          <a:ln w="38100">
            <a:solidFill>
              <a:schemeClr val="tx1"/>
            </a:solidFill>
            <a:round/>
            <a:headEnd type="triangle" w="med" len="med"/>
            <a:tailEnd/>
          </a:ln>
        </p:spPr>
        <p:txBody>
          <a:bodyPr/>
          <a:lstStyle/>
          <a:p>
            <a:endParaRPr lang="ja-JP" altLang="en-US">
              <a:latin typeface="HGPｺﾞｼｯｸE" pitchFamily="50" charset="-128"/>
              <a:ea typeface="HGPｺﾞｼｯｸE" pitchFamily="50" charset="-128"/>
            </a:endParaRPr>
          </a:p>
        </p:txBody>
      </p:sp>
      <p:sp>
        <p:nvSpPr>
          <p:cNvPr id="17" name="Line 19"/>
          <p:cNvSpPr>
            <a:spLocks noChangeShapeType="1"/>
          </p:cNvSpPr>
          <p:nvPr/>
        </p:nvSpPr>
        <p:spPr bwMode="auto">
          <a:xfrm flipV="1">
            <a:off x="5220072" y="2420888"/>
            <a:ext cx="1584176" cy="521"/>
          </a:xfrm>
          <a:prstGeom prst="line">
            <a:avLst/>
          </a:prstGeom>
          <a:noFill/>
          <a:ln w="38100">
            <a:solidFill>
              <a:schemeClr val="tx1"/>
            </a:solidFill>
            <a:round/>
            <a:headEnd type="triangle" w="med" len="med"/>
            <a:tailEnd/>
          </a:ln>
        </p:spPr>
        <p:txBody>
          <a:bodyPr/>
          <a:lstStyle/>
          <a:p>
            <a:endParaRPr lang="ja-JP" altLang="en-US">
              <a:latin typeface="HGPｺﾞｼｯｸE" pitchFamily="50" charset="-128"/>
              <a:ea typeface="HGPｺﾞｼｯｸE" pitchFamily="50" charset="-128"/>
            </a:endParaRPr>
          </a:p>
        </p:txBody>
      </p:sp>
      <p:sp>
        <p:nvSpPr>
          <p:cNvPr id="19" name="Text Box 37"/>
          <p:cNvSpPr txBox="1">
            <a:spLocks noChangeArrowheads="1"/>
          </p:cNvSpPr>
          <p:nvPr/>
        </p:nvSpPr>
        <p:spPr bwMode="auto">
          <a:xfrm>
            <a:off x="2051720" y="2596842"/>
            <a:ext cx="553357" cy="400110"/>
          </a:xfrm>
          <a:prstGeom prst="rect">
            <a:avLst/>
          </a:prstGeom>
          <a:noFill/>
          <a:ln w="9525">
            <a:noFill/>
            <a:miter lim="800000"/>
            <a:headEnd/>
            <a:tailEnd/>
          </a:ln>
        </p:spPr>
        <p:txBody>
          <a:bodyPr wrap="none">
            <a:spAutoFit/>
          </a:bodyPr>
          <a:lstStyle/>
          <a:p>
            <a:r>
              <a:rPr lang="en-US" altLang="ja-JP" sz="2000" dirty="0" smtClean="0">
                <a:latin typeface="HGPｺﾞｼｯｸE" pitchFamily="50" charset="-128"/>
                <a:ea typeface="HGPｺﾞｼｯｸE" pitchFamily="50" charset="-128"/>
              </a:rPr>
              <a:t>P3 </a:t>
            </a:r>
            <a:endParaRPr lang="en-US" altLang="ja-JP" sz="2000" dirty="0">
              <a:latin typeface="HGPｺﾞｼｯｸE" pitchFamily="50" charset="-128"/>
              <a:ea typeface="HGPｺﾞｼｯｸE" pitchFamily="50" charset="-128"/>
            </a:endParaRPr>
          </a:p>
        </p:txBody>
      </p:sp>
      <p:sp>
        <p:nvSpPr>
          <p:cNvPr id="21" name="Text Box 41"/>
          <p:cNvSpPr txBox="1">
            <a:spLocks noChangeArrowheads="1"/>
          </p:cNvSpPr>
          <p:nvPr/>
        </p:nvSpPr>
        <p:spPr bwMode="auto">
          <a:xfrm>
            <a:off x="5193034" y="1948770"/>
            <a:ext cx="579005" cy="400110"/>
          </a:xfrm>
          <a:prstGeom prst="rect">
            <a:avLst/>
          </a:prstGeom>
          <a:noFill/>
          <a:ln w="9525">
            <a:noFill/>
            <a:miter lim="800000"/>
            <a:headEnd/>
            <a:tailEnd/>
          </a:ln>
        </p:spPr>
        <p:txBody>
          <a:bodyPr wrap="none">
            <a:spAutoFit/>
          </a:bodyPr>
          <a:lstStyle/>
          <a:p>
            <a:r>
              <a:rPr lang="en-US" altLang="ja-JP" sz="2000" dirty="0" smtClean="0">
                <a:latin typeface="HGPｺﾞｼｯｸE" pitchFamily="50" charset="-128"/>
                <a:ea typeface="HGPｺﾞｼｯｸE" pitchFamily="50" charset="-128"/>
              </a:rPr>
              <a:t>P</a:t>
            </a:r>
            <a:r>
              <a:rPr lang="ja-JP" altLang="en-US" sz="2000" dirty="0" smtClean="0">
                <a:latin typeface="HGPｺﾞｼｯｸE" pitchFamily="50" charset="-128"/>
                <a:ea typeface="HGPｺﾞｼｯｸE" pitchFamily="50" charset="-128"/>
              </a:rPr>
              <a:t>１ </a:t>
            </a:r>
            <a:endParaRPr lang="ja-JP" altLang="en-US" sz="2000" dirty="0">
              <a:latin typeface="HGPｺﾞｼｯｸE" pitchFamily="50" charset="-128"/>
              <a:ea typeface="HGPｺﾞｼｯｸE" pitchFamily="50" charset="-128"/>
            </a:endParaRPr>
          </a:p>
        </p:txBody>
      </p:sp>
      <p:sp>
        <p:nvSpPr>
          <p:cNvPr id="23" name="Text Box 43"/>
          <p:cNvSpPr txBox="1">
            <a:spLocks noChangeArrowheads="1"/>
          </p:cNvSpPr>
          <p:nvPr/>
        </p:nvSpPr>
        <p:spPr bwMode="auto">
          <a:xfrm>
            <a:off x="5200751" y="3068960"/>
            <a:ext cx="553357" cy="400110"/>
          </a:xfrm>
          <a:prstGeom prst="rect">
            <a:avLst/>
          </a:prstGeom>
          <a:noFill/>
          <a:ln w="9525">
            <a:noFill/>
            <a:miter lim="800000"/>
            <a:headEnd/>
            <a:tailEnd/>
          </a:ln>
        </p:spPr>
        <p:txBody>
          <a:bodyPr wrap="none">
            <a:spAutoFit/>
          </a:bodyPr>
          <a:lstStyle/>
          <a:p>
            <a:r>
              <a:rPr lang="en-US" altLang="ja-JP" sz="2000" dirty="0" smtClean="0">
                <a:latin typeface="HGPｺﾞｼｯｸE" pitchFamily="50" charset="-128"/>
                <a:ea typeface="HGPｺﾞｼｯｸE" pitchFamily="50" charset="-128"/>
              </a:rPr>
              <a:t>P2 </a:t>
            </a:r>
            <a:endParaRPr lang="en-US" altLang="ja-JP" sz="2000" dirty="0">
              <a:latin typeface="HGPｺﾞｼｯｸE" pitchFamily="50" charset="-128"/>
              <a:ea typeface="HGPｺﾞｼｯｸE" pitchFamily="50" charset="-128"/>
            </a:endParaRPr>
          </a:p>
        </p:txBody>
      </p:sp>
      <p:graphicFrame>
        <p:nvGraphicFramePr>
          <p:cNvPr id="35" name="表 34"/>
          <p:cNvGraphicFramePr>
            <a:graphicFrameLocks noGrp="1"/>
          </p:cNvGraphicFramePr>
          <p:nvPr/>
        </p:nvGraphicFramePr>
        <p:xfrm>
          <a:off x="395536" y="4581128"/>
          <a:ext cx="8208912" cy="1737360"/>
        </p:xfrm>
        <a:graphic>
          <a:graphicData uri="http://schemas.openxmlformats.org/drawingml/2006/table">
            <a:tbl>
              <a:tblPr firstRow="1" bandRow="1">
                <a:tableStyleId>{5C22544A-7EE6-4342-B048-85BDC9FD1C3A}</a:tableStyleId>
              </a:tblPr>
              <a:tblGrid>
                <a:gridCol w="1512168"/>
                <a:gridCol w="6696744"/>
              </a:tblGrid>
              <a:tr h="228547">
                <a:tc>
                  <a:txBody>
                    <a:bodyPr/>
                    <a:lstStyle/>
                    <a:p>
                      <a:pPr algn="ctr"/>
                      <a:r>
                        <a:rPr kumimoji="1" lang="en-US" altLang="ja-JP" baseline="0" dirty="0" smtClean="0"/>
                        <a:t>Interactions  </a:t>
                      </a:r>
                      <a:endParaRPr kumimoji="1" lang="ja-JP" altLang="en-US" dirty="0"/>
                    </a:p>
                  </a:txBody>
                  <a:tcPr anchor="ctr">
                    <a:solidFill>
                      <a:schemeClr val="accent2"/>
                    </a:solidFill>
                  </a:tcPr>
                </a:tc>
                <a:tc>
                  <a:txBody>
                    <a:bodyPr/>
                    <a:lstStyle/>
                    <a:p>
                      <a:pPr algn="ctr"/>
                      <a:r>
                        <a:rPr kumimoji="1" lang="en-US" altLang="ja-JP" dirty="0" smtClean="0"/>
                        <a:t>description</a:t>
                      </a:r>
                      <a:endParaRPr kumimoji="1" lang="ja-JP" altLang="en-US" dirty="0"/>
                    </a:p>
                  </a:txBody>
                  <a:tcPr anchor="ctr">
                    <a:solidFill>
                      <a:schemeClr val="accent2"/>
                    </a:solidFill>
                  </a:tcPr>
                </a:tc>
              </a:tr>
              <a:tr h="22854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P1</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① Initial packets to LAN devices</a:t>
                      </a:r>
                      <a:r>
                        <a:rPr lang="ja-JP" altLang="en-US" sz="1800" dirty="0" smtClean="0">
                          <a:latin typeface="HGPｺﾞｼｯｸE" pitchFamily="50" charset="-128"/>
                          <a:ea typeface="HGPｺﾞｼｯｸE" pitchFamily="50" charset="-128"/>
                        </a:rPr>
                        <a:t>　② </a:t>
                      </a:r>
                      <a:r>
                        <a:rPr lang="en-US" altLang="ja-JP" sz="1800" dirty="0" smtClean="0">
                          <a:latin typeface="HGPｺﾞｼｯｸE" pitchFamily="50" charset="-128"/>
                          <a:ea typeface="HGPｺﾞｼｯｸE" pitchFamily="50" charset="-128"/>
                        </a:rPr>
                        <a:t>Get names and information</a:t>
                      </a:r>
                      <a:endParaRPr lang="ja-JP" altLang="en-US" sz="1800" dirty="0" smtClean="0">
                        <a:latin typeface="HGPｺﾞｼｯｸE" pitchFamily="50" charset="-128"/>
                        <a:ea typeface="HGPｺﾞｼｯｸE" pitchFamily="50" charset="-128"/>
                      </a:endParaRPr>
                    </a:p>
                  </a:txBody>
                  <a:tcPr anchor="ctr"/>
                </a:tc>
              </a:tr>
              <a:tr h="22854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P2</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① Initial packets to abnormal LAN devices</a:t>
                      </a:r>
                      <a:r>
                        <a:rPr lang="ja-JP" altLang="en-US" sz="1800" dirty="0" smtClean="0">
                          <a:latin typeface="HGPｺﾞｼｯｸE" pitchFamily="50" charset="-128"/>
                          <a:ea typeface="HGPｺﾞｼｯｸE" pitchFamily="50" charset="-128"/>
                        </a:rPr>
                        <a:t>　② </a:t>
                      </a:r>
                      <a:r>
                        <a:rPr lang="en-US" altLang="ja-JP" sz="1800" dirty="0" smtClean="0">
                          <a:latin typeface="HGPｺﾞｼｯｸE" pitchFamily="50" charset="-128"/>
                          <a:ea typeface="HGPｺﾞｼｯｸE" pitchFamily="50" charset="-128"/>
                        </a:rPr>
                        <a:t>Interception</a:t>
                      </a:r>
                      <a:endParaRPr lang="ja-JP" altLang="en-US" sz="1800" dirty="0" smtClean="0">
                        <a:latin typeface="HGPｺﾞｼｯｸE" pitchFamily="50" charset="-128"/>
                        <a:ea typeface="HGPｺﾞｼｯｸE" pitchFamily="50" charset="-128"/>
                      </a:endParaRPr>
                    </a:p>
                  </a:txBody>
                  <a:tcPr anchor="ctr"/>
                </a:tc>
              </a:tr>
              <a:tr h="3944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P3</a:t>
                      </a:r>
                    </a:p>
                  </a:txBody>
                  <a:tcPr anchor="ctr"/>
                </a:tc>
                <a:tc>
                  <a:txBody>
                    <a:bodyPr/>
                    <a:lstStyle/>
                    <a:p>
                      <a:r>
                        <a:rPr lang="en-US" altLang="ja-JP" sz="1800" dirty="0" smtClean="0">
                          <a:latin typeface="HGPｺﾞｼｯｸE" pitchFamily="50" charset="-128"/>
                          <a:ea typeface="HGPｺﾞｼｯｸE" pitchFamily="50" charset="-128"/>
                        </a:rPr>
                        <a:t>① Set up sensors</a:t>
                      </a:r>
                      <a:r>
                        <a:rPr lang="ja-JP" altLang="en-US" sz="1800" dirty="0" smtClean="0">
                          <a:latin typeface="HGPｺﾞｼｯｸE" pitchFamily="50" charset="-128"/>
                          <a:ea typeface="HGPｺﾞｼｯｸE" pitchFamily="50" charset="-128"/>
                        </a:rPr>
                        <a:t>　</a:t>
                      </a:r>
                      <a:r>
                        <a:rPr lang="ja-JP" altLang="en-US" sz="1800" baseline="0" dirty="0" smtClean="0">
                          <a:latin typeface="HGPｺﾞｼｯｸE" pitchFamily="50" charset="-128"/>
                          <a:ea typeface="HGPｺﾞｼｯｸE" pitchFamily="50" charset="-128"/>
                        </a:rPr>
                        <a:t> </a:t>
                      </a:r>
                      <a:r>
                        <a:rPr lang="ja-JP" altLang="en-US" sz="1800" dirty="0" smtClean="0">
                          <a:latin typeface="HGPｺﾞｼｯｸE" pitchFamily="50" charset="-128"/>
                          <a:ea typeface="HGPｺﾞｼｯｸE" pitchFamily="50" charset="-128"/>
                        </a:rPr>
                        <a:t>　 ②</a:t>
                      </a:r>
                      <a:r>
                        <a:rPr lang="en-US" altLang="ja-JP" sz="1800" dirty="0" smtClean="0">
                          <a:latin typeface="HGPｺﾞｼｯｸE" pitchFamily="50" charset="-128"/>
                          <a:ea typeface="HGPｺﾞｼｯｸE" pitchFamily="50" charset="-128"/>
                        </a:rPr>
                        <a:t>Validate sensor status</a:t>
                      </a:r>
                      <a:endParaRPr lang="ja-JP" altLang="en-US" sz="1800" dirty="0" smtClean="0">
                        <a:latin typeface="HGPｺﾞｼｯｸE" pitchFamily="50" charset="-128"/>
                        <a:ea typeface="HGPｺﾞｼｯｸE" pitchFamily="50" charset="-128"/>
                      </a:endParaRPr>
                    </a:p>
                    <a:p>
                      <a:r>
                        <a:rPr lang="ja-JP" altLang="en-US" sz="1800" dirty="0" smtClean="0">
                          <a:latin typeface="HGPｺﾞｼｯｸE" pitchFamily="50" charset="-128"/>
                          <a:ea typeface="HGPｺﾞｼｯｸE" pitchFamily="50" charset="-128"/>
                        </a:rPr>
                        <a:t>③ </a:t>
                      </a:r>
                      <a:r>
                        <a:rPr lang="en-US" altLang="ja-JP" sz="1800" dirty="0" smtClean="0">
                          <a:latin typeface="HGPｺﾞｼｯｸE" pitchFamily="50" charset="-128"/>
                          <a:ea typeface="HGPｺﾞｼｯｸE" pitchFamily="50" charset="-128"/>
                        </a:rPr>
                        <a:t>Update sensor software</a:t>
                      </a:r>
                      <a:r>
                        <a:rPr lang="en-US" altLang="ja-JP" sz="1800" baseline="0" dirty="0" smtClean="0">
                          <a:latin typeface="HGPｺﾞｼｯｸE" pitchFamily="50" charset="-128"/>
                          <a:ea typeface="HGPｺﾞｼｯｸE" pitchFamily="50" charset="-128"/>
                        </a:rPr>
                        <a:t>   </a:t>
                      </a:r>
                      <a:r>
                        <a:rPr lang="ja-JP" altLang="en-US" sz="1800" dirty="0" smtClean="0">
                          <a:latin typeface="HGPｺﾞｼｯｸE" pitchFamily="50" charset="-128"/>
                          <a:ea typeface="HGPｺﾞｼｯｸE" pitchFamily="50" charset="-128"/>
                        </a:rPr>
                        <a:t>　④ </a:t>
                      </a:r>
                      <a:r>
                        <a:rPr lang="en-US" altLang="ja-JP" sz="1800" dirty="0" smtClean="0">
                          <a:latin typeface="HGPｺﾞｼｯｸE" pitchFamily="50" charset="-128"/>
                          <a:ea typeface="HGPｺﾞｼｯｸE" pitchFamily="50" charset="-128"/>
                        </a:rPr>
                        <a:t>Update interception table </a:t>
                      </a:r>
                      <a:endParaRPr lang="ja-JP" altLang="en-US" sz="1800" dirty="0" smtClean="0">
                        <a:latin typeface="HGPｺﾞｼｯｸE" pitchFamily="50" charset="-128"/>
                        <a:ea typeface="HGPｺﾞｼｯｸE" pitchFamily="50" charset="-128"/>
                      </a:endParaRPr>
                    </a:p>
                  </a:txBody>
                  <a:tcPr anchor="ctr"/>
                </a:tc>
              </a:tr>
            </a:tbl>
          </a:graphicData>
        </a:graphic>
      </p:graphicFrame>
      <p:sp>
        <p:nvSpPr>
          <p:cNvPr id="36" name="テキスト ボックス 35"/>
          <p:cNvSpPr txBox="1"/>
          <p:nvPr/>
        </p:nvSpPr>
        <p:spPr>
          <a:xfrm>
            <a:off x="539552" y="3429000"/>
            <a:ext cx="1788246" cy="369332"/>
          </a:xfrm>
          <a:prstGeom prst="rect">
            <a:avLst/>
          </a:prstGeom>
          <a:noFill/>
        </p:spPr>
        <p:txBody>
          <a:bodyPr wrap="none" rtlCol="0">
            <a:spAutoFit/>
          </a:bodyPr>
          <a:lstStyle/>
          <a:p>
            <a:r>
              <a:rPr kumimoji="1" lang="en-US" altLang="ja-JP" dirty="0" smtClean="0"/>
              <a:t>Monitor sensors</a:t>
            </a:r>
            <a:endParaRPr kumimoji="1" lang="ja-JP" altLang="en-US" dirty="0"/>
          </a:p>
        </p:txBody>
      </p:sp>
      <p:sp>
        <p:nvSpPr>
          <p:cNvPr id="37" name="テキスト ボックス 36"/>
          <p:cNvSpPr txBox="1"/>
          <p:nvPr/>
        </p:nvSpPr>
        <p:spPr>
          <a:xfrm>
            <a:off x="6531378" y="3789040"/>
            <a:ext cx="2145078" cy="646331"/>
          </a:xfrm>
          <a:prstGeom prst="rect">
            <a:avLst/>
          </a:prstGeom>
          <a:noFill/>
        </p:spPr>
        <p:txBody>
          <a:bodyPr wrap="square" rtlCol="0">
            <a:spAutoFit/>
          </a:bodyPr>
          <a:lstStyle/>
          <a:p>
            <a:r>
              <a:rPr kumimoji="1" lang="en-US" altLang="ja-JP" dirty="0" smtClean="0"/>
              <a:t>1000 LAN devices for each sensors</a:t>
            </a:r>
            <a:endParaRPr kumimoji="1" lang="ja-JP" altLang="en-US" dirty="0"/>
          </a:p>
        </p:txBody>
      </p:sp>
      <p:sp>
        <p:nvSpPr>
          <p:cNvPr id="25" name="円/楕円 24"/>
          <p:cNvSpPr/>
          <p:nvPr/>
        </p:nvSpPr>
        <p:spPr>
          <a:xfrm>
            <a:off x="2483768" y="2348880"/>
            <a:ext cx="216024" cy="93610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5610092" y="1700808"/>
            <a:ext cx="216024" cy="93610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5613592" y="2780928"/>
            <a:ext cx="216024" cy="93610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3923928" y="4005064"/>
            <a:ext cx="1520288" cy="369332"/>
          </a:xfrm>
          <a:prstGeom prst="rect">
            <a:avLst/>
          </a:prstGeom>
          <a:noFill/>
        </p:spPr>
        <p:txBody>
          <a:bodyPr wrap="none" rtlCol="0">
            <a:spAutoFit/>
          </a:bodyPr>
          <a:lstStyle/>
          <a:p>
            <a:r>
              <a:rPr lang="en-US" altLang="ja-JP" dirty="0" smtClean="0"/>
              <a:t> 2000 sensors</a:t>
            </a:r>
            <a:endParaRPr kumimoji="1" lang="ja-JP" altLang="en-US" dirty="0"/>
          </a:p>
        </p:txBody>
      </p:sp>
      <p:sp>
        <p:nvSpPr>
          <p:cNvPr id="29" name="Cloud"/>
          <p:cNvSpPr>
            <a:spLocks noChangeAspect="1" noEditPoints="1" noChangeArrowheads="1"/>
          </p:cNvSpPr>
          <p:nvPr/>
        </p:nvSpPr>
        <p:spPr bwMode="auto">
          <a:xfrm rot="16200000">
            <a:off x="4932040" y="2420887"/>
            <a:ext cx="2592287" cy="57606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tx2">
              <a:lumMod val="40000"/>
              <a:lumOff val="60000"/>
            </a:schemeClr>
          </a:solidFill>
          <a:ln w="9525">
            <a:solidFill>
              <a:srgbClr val="000000"/>
            </a:solidFill>
            <a:miter lim="800000"/>
            <a:headEnd/>
            <a:tailEnd/>
          </a:ln>
          <a:effectLst>
            <a:outerShdw dist="107763" dir="2700000" algn="ctr" rotWithShape="0">
              <a:srgbClr val="808080"/>
            </a:outerShdw>
          </a:effectLst>
        </p:spPr>
        <p:txBody>
          <a:bodyPr vert="eaVert" anchor="ctr"/>
          <a:lstStyle/>
          <a:p>
            <a:pPr algn="ctr">
              <a:defRPr/>
            </a:pPr>
            <a:r>
              <a:rPr lang="en-US" altLang="ja-JP" dirty="0" smtClean="0">
                <a:latin typeface="HGPｺﾞｼｯｸE" pitchFamily="50" charset="-128"/>
                <a:ea typeface="HGPｺﾞｼｯｸE" pitchFamily="50" charset="-128"/>
              </a:rPr>
              <a:t>LAN </a:t>
            </a:r>
            <a:endParaRPr lang="ja-JP" altLang="en-US" dirty="0">
              <a:latin typeface="HGPｺﾞｼｯｸE" pitchFamily="50" charset="-128"/>
              <a:ea typeface="HGPｺﾞｼｯｸE" pitchFamily="50" charset="-128"/>
            </a:endParaRPr>
          </a:p>
        </p:txBody>
      </p:sp>
      <p:sp>
        <p:nvSpPr>
          <p:cNvPr id="11" name="Rectangle 9"/>
          <p:cNvSpPr>
            <a:spLocks noChangeArrowheads="1"/>
          </p:cNvSpPr>
          <p:nvPr/>
        </p:nvSpPr>
        <p:spPr bwMode="auto">
          <a:xfrm>
            <a:off x="4355976" y="1412777"/>
            <a:ext cx="869703" cy="2520280"/>
          </a:xfrm>
          <a:prstGeom prst="rect">
            <a:avLst/>
          </a:prstGeom>
          <a:solidFill>
            <a:srgbClr val="F6FB1B"/>
          </a:solidFill>
          <a:ln w="9525">
            <a:solidFill>
              <a:schemeClr val="tx1"/>
            </a:solidFill>
            <a:miter lim="800000"/>
            <a:headEnd/>
            <a:tailEnd/>
          </a:ln>
        </p:spPr>
        <p:txBody>
          <a:bodyPr wrap="none" anchor="ctr"/>
          <a:lstStyle/>
          <a:p>
            <a:pPr algn="ctr"/>
            <a:r>
              <a:rPr lang="en-US" altLang="ja-JP" dirty="0" smtClean="0">
                <a:latin typeface="HGPｺﾞｼｯｸE" pitchFamily="50" charset="-128"/>
                <a:ea typeface="HGPｺﾞｼｯｸE" pitchFamily="50" charset="-128"/>
              </a:rPr>
              <a:t>Sensors</a:t>
            </a:r>
            <a:endParaRPr lang="ja-JP" altLang="en-US" dirty="0">
              <a:latin typeface="HGPｺﾞｼｯｸE" pitchFamily="50" charset="-128"/>
              <a:ea typeface="HGPｺﾞｼｯｸE" pitchFamily="50" charset="-128"/>
            </a:endParaRPr>
          </a:p>
        </p:txBody>
      </p:sp>
      <p:sp>
        <p:nvSpPr>
          <p:cNvPr id="13" name="Rectangle 11"/>
          <p:cNvSpPr>
            <a:spLocks noChangeArrowheads="1"/>
          </p:cNvSpPr>
          <p:nvPr/>
        </p:nvSpPr>
        <p:spPr bwMode="auto">
          <a:xfrm>
            <a:off x="6808788" y="2818730"/>
            <a:ext cx="1507628" cy="863600"/>
          </a:xfrm>
          <a:prstGeom prst="rect">
            <a:avLst/>
          </a:prstGeom>
          <a:solidFill>
            <a:schemeClr val="bg2"/>
          </a:solidFill>
          <a:ln w="9525">
            <a:solidFill>
              <a:schemeClr val="tx1"/>
            </a:solidFill>
            <a:miter lim="800000"/>
            <a:headEnd/>
            <a:tailEnd/>
          </a:ln>
        </p:spPr>
        <p:txBody>
          <a:bodyPr wrap="none" anchor="ctr"/>
          <a:lstStyle/>
          <a:p>
            <a:pPr algn="ctr"/>
            <a:r>
              <a:rPr lang="en-US" altLang="ja-JP" sz="2000" dirty="0" smtClean="0">
                <a:latin typeface="HGPｺﾞｼｯｸE" pitchFamily="50" charset="-128"/>
                <a:ea typeface="HGPｺﾞｼｯｸE" pitchFamily="50" charset="-128"/>
              </a:rPr>
              <a:t>invalid </a:t>
            </a:r>
          </a:p>
          <a:p>
            <a:pPr algn="ctr"/>
            <a:r>
              <a:rPr lang="en-US" altLang="ja-JP" sz="2000" dirty="0" smtClean="0">
                <a:latin typeface="HGPｺﾞｼｯｸE" pitchFamily="50" charset="-128"/>
                <a:ea typeface="HGPｺﾞｼｯｸE" pitchFamily="50" charset="-128"/>
              </a:rPr>
              <a:t>LAN device</a:t>
            </a:r>
            <a:endParaRPr lang="en-US" altLang="ja-JP" sz="2000" dirty="0">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229600" cy="780696"/>
          </a:xfrm>
        </p:spPr>
        <p:txBody>
          <a:bodyPr anchor="ctr">
            <a:normAutofit fontScale="90000"/>
          </a:bodyPr>
          <a:lstStyle/>
          <a:p>
            <a:r>
              <a:rPr kumimoji="1" lang="en-US" altLang="ja-JP" sz="4000" dirty="0" smtClean="0">
                <a:latin typeface="HGPｺﾞｼｯｸE" pitchFamily="50" charset="-128"/>
                <a:ea typeface="HGPｺﾞｼｯｸE" pitchFamily="50" charset="-128"/>
              </a:rPr>
              <a:t>Example of architecture decomposition</a:t>
            </a:r>
            <a:endParaRPr kumimoji="1" lang="ja-JP" altLang="en-US" sz="4000" dirty="0">
              <a:latin typeface="HGPｺﾞｼｯｸE" pitchFamily="50" charset="-128"/>
              <a:ea typeface="HGPｺﾞｼｯｸE" pitchFamily="50" charset="-128"/>
            </a:endParaRPr>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22</a:t>
            </a:fld>
            <a:endParaRPr lang="ja-JP" altLang="en-US"/>
          </a:p>
        </p:txBody>
      </p:sp>
      <p:pic>
        <p:nvPicPr>
          <p:cNvPr id="1026" name="Picture 2"/>
          <p:cNvPicPr>
            <a:picLocks noChangeAspect="1" noChangeArrowheads="1"/>
          </p:cNvPicPr>
          <p:nvPr/>
        </p:nvPicPr>
        <p:blipFill>
          <a:blip r:embed="rId2" cstate="print"/>
          <a:srcRect/>
          <a:stretch>
            <a:fillRect/>
          </a:stretch>
        </p:blipFill>
        <p:spPr bwMode="auto">
          <a:xfrm>
            <a:off x="899592" y="1196752"/>
            <a:ext cx="7399443" cy="50405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636680"/>
          </a:xfrm>
        </p:spPr>
        <p:txBody>
          <a:bodyPr>
            <a:normAutofit fontScale="90000"/>
          </a:bodyPr>
          <a:lstStyle/>
          <a:p>
            <a:r>
              <a:rPr kumimoji="1" lang="en-US" altLang="ja-JP" sz="4000" dirty="0" smtClean="0">
                <a:latin typeface="HGPｺﾞｼｯｸE" pitchFamily="50" charset="-128"/>
                <a:ea typeface="HGPｺﾞｼｯｸE" pitchFamily="50" charset="-128"/>
              </a:rPr>
              <a:t>Number of nodes</a:t>
            </a:r>
            <a:endParaRPr kumimoji="1" lang="ja-JP" altLang="en-US" sz="4000" dirty="0">
              <a:latin typeface="HGPｺﾞｼｯｸE" pitchFamily="50" charset="-128"/>
              <a:ea typeface="HGPｺﾞｼｯｸE" pitchFamily="50" charset="-128"/>
            </a:endParaRPr>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23</a:t>
            </a:fld>
            <a:endParaRPr lang="ja-JP" altLang="en-US"/>
          </a:p>
        </p:txBody>
      </p:sp>
      <p:sp>
        <p:nvSpPr>
          <p:cNvPr id="103" name="テキスト ボックス 102"/>
          <p:cNvSpPr txBox="1"/>
          <p:nvPr/>
        </p:nvSpPr>
        <p:spPr>
          <a:xfrm>
            <a:off x="323528" y="6165304"/>
            <a:ext cx="6720109" cy="369332"/>
          </a:xfrm>
          <a:prstGeom prst="rect">
            <a:avLst/>
          </a:prstGeom>
          <a:noFill/>
        </p:spPr>
        <p:txBody>
          <a:bodyPr wrap="none" rtlCol="0">
            <a:spAutoFit/>
          </a:bodyPr>
          <a:lstStyle/>
          <a:p>
            <a:r>
              <a:rPr lang="en-US" altLang="ja-JP" dirty="0" smtClean="0">
                <a:latin typeface="HGPｺﾞｼｯｸE" pitchFamily="50" charset="-128"/>
                <a:ea typeface="HGPｺﾞｼｯｸE" pitchFamily="50" charset="-128"/>
              </a:rPr>
              <a:t>*</a:t>
            </a:r>
            <a:r>
              <a:rPr kumimoji="1" lang="ja-JP" altLang="en-US" dirty="0" smtClean="0">
                <a:latin typeface="HGPｺﾞｼｯｸE" pitchFamily="50" charset="-128"/>
                <a:ea typeface="HGPｺﾞｼｯｸE" pitchFamily="50" charset="-128"/>
              </a:rPr>
              <a:t>）</a:t>
            </a:r>
            <a:r>
              <a:rPr lang="ja-JP" altLang="en-US" dirty="0" smtClean="0">
                <a:latin typeface="HGPｺﾞｼｯｸE" pitchFamily="50" charset="-128"/>
                <a:ea typeface="HGPｺﾞｼｯｸE" pitchFamily="50" charset="-128"/>
              </a:rPr>
              <a:t>　</a:t>
            </a:r>
            <a:r>
              <a:rPr lang="en-US" altLang="ja-JP" dirty="0" smtClean="0">
                <a:latin typeface="HGPｺﾞｼｯｸE" pitchFamily="50" charset="-128"/>
                <a:ea typeface="HGPｺﾞｼｯｸE" pitchFamily="50" charset="-128"/>
              </a:rPr>
              <a:t>( number ) shows the number of hazards described in Context</a:t>
            </a:r>
            <a:endParaRPr kumimoji="1" lang="ja-JP" altLang="en-US" dirty="0">
              <a:latin typeface="HGPｺﾞｼｯｸE" pitchFamily="50" charset="-128"/>
              <a:ea typeface="HGPｺﾞｼｯｸE" pitchFamily="50" charset="-128"/>
            </a:endParaRPr>
          </a:p>
        </p:txBody>
      </p:sp>
      <p:graphicFrame>
        <p:nvGraphicFramePr>
          <p:cNvPr id="104" name="表 103"/>
          <p:cNvGraphicFramePr>
            <a:graphicFrameLocks noGrp="1"/>
          </p:cNvGraphicFramePr>
          <p:nvPr/>
        </p:nvGraphicFramePr>
        <p:xfrm>
          <a:off x="395536" y="1499200"/>
          <a:ext cx="8424936" cy="4450080"/>
        </p:xfrm>
        <a:graphic>
          <a:graphicData uri="http://schemas.openxmlformats.org/drawingml/2006/table">
            <a:tbl>
              <a:tblPr firstRow="1" bandRow="1">
                <a:tableStyleId>{5C22544A-7EE6-4342-B048-85BDC9FD1C3A}</a:tableStyleId>
              </a:tblPr>
              <a:tblGrid>
                <a:gridCol w="1152128"/>
                <a:gridCol w="3168352"/>
                <a:gridCol w="1008112"/>
                <a:gridCol w="792088"/>
                <a:gridCol w="1080120"/>
                <a:gridCol w="1224136"/>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Architecture elements</a:t>
                      </a:r>
                      <a:endParaRPr lang="ja-JP" altLang="en-US" sz="1800" dirty="0" smtClean="0">
                        <a:latin typeface="HGPｺﾞｼｯｸE" pitchFamily="50" charset="-128"/>
                        <a:ea typeface="HGPｺﾞｼｯｸE" pitchFamily="50" charset="-128"/>
                      </a:endParaRPr>
                    </a:p>
                  </a:txBody>
                  <a:tcPr anchor="ctr">
                    <a:solidFill>
                      <a:schemeClr val="accent2"/>
                    </a:solidFill>
                  </a:tcPr>
                </a:tc>
                <a:tc hMerge="1">
                  <a:txBody>
                    <a:bodyPr/>
                    <a:lstStyle/>
                    <a:p>
                      <a:endParaRPr kumimoji="1" lang="ja-JP" altLang="en-US"/>
                    </a:p>
                  </a:txBody>
                  <a:tcPr/>
                </a:tc>
                <a:tc>
                  <a:txBody>
                    <a:bodyPr/>
                    <a:lstStyle/>
                    <a:p>
                      <a:pPr algn="ctr"/>
                      <a:r>
                        <a:rPr kumimoji="1" lang="en-US" altLang="ja-JP" dirty="0" smtClean="0">
                          <a:latin typeface="HGPｺﾞｼｯｸE" pitchFamily="50" charset="-128"/>
                          <a:ea typeface="HGPｺﾞｼｯｸE" pitchFamily="50" charset="-128"/>
                        </a:rPr>
                        <a:t>Context</a:t>
                      </a:r>
                      <a:r>
                        <a:rPr kumimoji="1" lang="en-US" altLang="ja-JP" baseline="0" dirty="0" smtClean="0">
                          <a:latin typeface="HGPｺﾞｼｯｸE" pitchFamily="50" charset="-128"/>
                          <a:ea typeface="HGPｺﾞｼｯｸE" pitchFamily="50" charset="-128"/>
                        </a:rPr>
                        <a:t> </a:t>
                      </a:r>
                      <a:endParaRPr kumimoji="1" lang="ja-JP" altLang="en-US" dirty="0">
                        <a:latin typeface="HGPｺﾞｼｯｸE" pitchFamily="50" charset="-128"/>
                        <a:ea typeface="HGPｺﾞｼｯｸE" pitchFamily="50" charset="-128"/>
                      </a:endParaRPr>
                    </a:p>
                  </a:txBody>
                  <a:tcPr anchor="ctr">
                    <a:solidFill>
                      <a:schemeClr val="accent2"/>
                    </a:solidFill>
                  </a:tcPr>
                </a:tc>
                <a:tc>
                  <a:txBody>
                    <a:bodyPr/>
                    <a:lstStyle/>
                    <a:p>
                      <a:pPr algn="ctr"/>
                      <a:r>
                        <a:rPr kumimoji="1" lang="en-US" altLang="ja-JP" dirty="0" smtClean="0">
                          <a:latin typeface="HGPｺﾞｼｯｸE" pitchFamily="50" charset="-128"/>
                          <a:ea typeface="HGPｺﾞｼｯｸE" pitchFamily="50" charset="-128"/>
                        </a:rPr>
                        <a:t>Claim </a:t>
                      </a:r>
                      <a:endParaRPr kumimoji="1" lang="ja-JP" altLang="en-US" dirty="0">
                        <a:latin typeface="HGPｺﾞｼｯｸE" pitchFamily="50" charset="-128"/>
                        <a:ea typeface="HGPｺﾞｼｯｸE" pitchFamily="50" charset="-128"/>
                      </a:endParaRPr>
                    </a:p>
                  </a:txBody>
                  <a:tcPr anchor="ctr">
                    <a:solidFill>
                      <a:schemeClr val="accent2"/>
                    </a:solidFill>
                  </a:tcPr>
                </a:tc>
                <a:tc>
                  <a:txBody>
                    <a:bodyPr/>
                    <a:lstStyle/>
                    <a:p>
                      <a:pPr algn="ctr"/>
                      <a:r>
                        <a:rPr kumimoji="1" lang="en-US" altLang="ja-JP" dirty="0" smtClean="0">
                          <a:latin typeface="HGPｺﾞｼｯｸE" pitchFamily="50" charset="-128"/>
                          <a:ea typeface="HGPｺﾞｼｯｸE" pitchFamily="50" charset="-128"/>
                        </a:rPr>
                        <a:t>Strategy</a:t>
                      </a:r>
                      <a:endParaRPr kumimoji="1" lang="ja-JP" altLang="en-US" dirty="0">
                        <a:latin typeface="HGPｺﾞｼｯｸE" pitchFamily="50" charset="-128"/>
                        <a:ea typeface="HGPｺﾞｼｯｸE" pitchFamily="50" charset="-128"/>
                      </a:endParaRPr>
                    </a:p>
                  </a:txBody>
                  <a:tcPr anchor="ctr">
                    <a:solidFill>
                      <a:schemeClr val="accent2"/>
                    </a:solidFill>
                  </a:tcPr>
                </a:tc>
                <a:tc>
                  <a:txBody>
                    <a:bodyPr/>
                    <a:lstStyle/>
                    <a:p>
                      <a:pPr algn="ctr"/>
                      <a:r>
                        <a:rPr kumimoji="1" lang="en-US" altLang="ja-JP" dirty="0" smtClean="0">
                          <a:latin typeface="HGPｺﾞｼｯｸE" pitchFamily="50" charset="-128"/>
                          <a:ea typeface="HGPｺﾞｼｯｸE" pitchFamily="50" charset="-128"/>
                        </a:rPr>
                        <a:t>Evidence</a:t>
                      </a:r>
                      <a:endParaRPr kumimoji="1" lang="ja-JP" altLang="en-US" dirty="0">
                        <a:latin typeface="HGPｺﾞｼｯｸE" pitchFamily="50" charset="-128"/>
                        <a:ea typeface="HGPｺﾞｼｯｸE" pitchFamily="50" charset="-128"/>
                      </a:endParaRPr>
                    </a:p>
                  </a:txBody>
                  <a:tcPr anchor="ctr">
                    <a:solidFill>
                      <a:schemeClr val="accent2"/>
                    </a:solidFill>
                  </a:tcPr>
                </a:tc>
              </a:tr>
              <a:tr h="370840">
                <a:tc rowSpan="6">
                  <a:txBody>
                    <a:bodyPr/>
                    <a:lstStyle/>
                    <a:p>
                      <a:pPr algn="ctr"/>
                      <a:r>
                        <a:rPr kumimoji="1" lang="en-US" altLang="ja-JP" dirty="0" smtClean="0">
                          <a:latin typeface="HGPｺﾞｼｯｸE" pitchFamily="50" charset="-128"/>
                          <a:ea typeface="HGPｺﾞｼｯｸE" pitchFamily="50" charset="-128"/>
                        </a:rPr>
                        <a:t>Sensor </a:t>
                      </a:r>
                      <a:endParaRPr kumimoji="1" lang="ja-JP" altLang="en-US" dirty="0">
                        <a:latin typeface="HGPｺﾞｼｯｸE" pitchFamily="50" charset="-128"/>
                        <a:ea typeface="HGPｺﾞｼｯｸE"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Power unit</a:t>
                      </a:r>
                      <a:endParaRPr lang="ja-JP" altLang="en-US" sz="1800" dirty="0" smtClean="0">
                        <a:latin typeface="HGPｺﾞｼｯｸE" pitchFamily="50" charset="-128"/>
                        <a:ea typeface="HGPｺﾞｼｯｸE" pitchFamily="50" charset="-128"/>
                      </a:endParaRPr>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1(16)</a:t>
                      </a:r>
                    </a:p>
                  </a:txBody>
                  <a:tcPr anchor="ctr"/>
                </a:tc>
                <a:tc>
                  <a:txBody>
                    <a:bodyPr/>
                    <a:lstStyle/>
                    <a:p>
                      <a:pPr algn="r"/>
                      <a:r>
                        <a:rPr kumimoji="1" lang="en-US" altLang="ja-JP" dirty="0" smtClean="0">
                          <a:latin typeface="HGPｺﾞｼｯｸE" pitchFamily="50" charset="-128"/>
                          <a:ea typeface="HGPｺﾞｼｯｸE" pitchFamily="50" charset="-128"/>
                        </a:rPr>
                        <a:t>83</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30</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71</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Main board </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sz="1800" dirty="0" smtClean="0">
                          <a:latin typeface="HGPｺﾞｼｯｸE" pitchFamily="50" charset="-128"/>
                          <a:ea typeface="HGPｺﾞｼｯｸE" pitchFamily="50" charset="-128"/>
                        </a:rPr>
                        <a:t>1(17)</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60</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21</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42</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HW case </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1(6)</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20</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7</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13</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HW interaction </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1(16)</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54</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18</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43</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Software</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1(25)</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124</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41</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60</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HW- SW Interaction</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1(11)</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35</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11</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27</a:t>
                      </a:r>
                      <a:endParaRPr kumimoji="1" lang="ja-JP" altLang="en-US" dirty="0">
                        <a:latin typeface="HGPｺﾞｼｯｸE" pitchFamily="50" charset="-128"/>
                        <a:ea typeface="HGPｺﾞｼｯｸE" pitchFamily="50" charset="-128"/>
                      </a:endParaRPr>
                    </a:p>
                  </a:txBody>
                  <a:tcPr anchor="ctr"/>
                </a:tc>
              </a:tr>
              <a:tr h="370840">
                <a:tc rowSpan="3">
                  <a:txBody>
                    <a:bodyPr/>
                    <a:lstStyle/>
                    <a:p>
                      <a:pPr algn="ctr"/>
                      <a:r>
                        <a:rPr lang="en-US" altLang="ja-JP" sz="1800" dirty="0" smtClean="0">
                          <a:latin typeface="HGPｺﾞｼｯｸE" pitchFamily="50" charset="-128"/>
                          <a:ea typeface="HGPｺﾞｼｯｸE" pitchFamily="50" charset="-128"/>
                        </a:rPr>
                        <a:t>Manager </a:t>
                      </a:r>
                      <a:endParaRPr lang="ja-JP" altLang="en-US" sz="1800" dirty="0" smtClean="0">
                        <a:latin typeface="HGPｺﾞｼｯｸE" pitchFamily="50" charset="-128"/>
                        <a:ea typeface="HGPｺﾞｼｯｸE"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HW</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1(4)</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13</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4</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10</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SW</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1(18)</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56</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18</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38</a:t>
                      </a:r>
                      <a:endParaRPr kumimoji="1" lang="ja-JP" altLang="en-US" dirty="0">
                        <a:latin typeface="HGPｺﾞｼｯｸE" pitchFamily="50" charset="-128"/>
                        <a:ea typeface="HGPｺﾞｼｯｸE" pitchFamily="50" charset="-128"/>
                      </a:endParaRPr>
                    </a:p>
                  </a:txBody>
                  <a:tcPr anchor="ctr"/>
                </a:tc>
              </a:tr>
              <a:tr h="370840">
                <a:tc vMerge="1">
                  <a:txBody>
                    <a:bodyPr/>
                    <a:lstStyle/>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HW- SW Interaction</a:t>
                      </a:r>
                      <a:endParaRPr lang="ja-JP" altLang="en-US" sz="1800" dirty="0" smtClean="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1(8)</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24</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8</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16</a:t>
                      </a:r>
                      <a:endParaRPr kumimoji="1" lang="ja-JP" altLang="en-US" dirty="0">
                        <a:latin typeface="HGPｺﾞｼｯｸE" pitchFamily="50" charset="-128"/>
                        <a:ea typeface="HGPｺﾞｼｯｸE" pitchFamily="50" charset="-128"/>
                      </a:endParaRPr>
                    </a:p>
                  </a:txBody>
                  <a:tcPr anchor="ctr"/>
                </a:tc>
              </a:tr>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HGPｺﾞｼｯｸE" pitchFamily="50" charset="-128"/>
                          <a:ea typeface="HGPｺﾞｼｯｸE" pitchFamily="50" charset="-128"/>
                        </a:rPr>
                        <a:t>Interaction between sensors and manager</a:t>
                      </a:r>
                      <a:endParaRPr lang="ja-JP" altLang="en-US" sz="1800" dirty="0" smtClean="0">
                        <a:latin typeface="HGPｺﾞｼｯｸE" pitchFamily="50" charset="-128"/>
                        <a:ea typeface="HGPｺﾞｼｯｸE" pitchFamily="50" charset="-128"/>
                      </a:endParaRPr>
                    </a:p>
                  </a:txBody>
                  <a:tcPr anchor="ctr"/>
                </a:tc>
                <a:tc hMerge="1">
                  <a:txBody>
                    <a:bodyPr/>
                    <a:lstStyle/>
                    <a:p>
                      <a:endParaRPr kumimoji="1" lang="ja-JP" altLang="en-US"/>
                    </a:p>
                  </a:txBody>
                  <a:tcPr/>
                </a:tc>
                <a:tc>
                  <a:txBody>
                    <a:bodyPr/>
                    <a:lstStyle/>
                    <a:p>
                      <a:pPr algn="r"/>
                      <a:r>
                        <a:rPr kumimoji="1" lang="en-US" altLang="ja-JP" dirty="0" smtClean="0">
                          <a:latin typeface="HGPｺﾞｼｯｸE" pitchFamily="50" charset="-128"/>
                          <a:ea typeface="HGPｺﾞｼｯｸE" pitchFamily="50" charset="-128"/>
                        </a:rPr>
                        <a:t>1(23)</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70</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23</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48</a:t>
                      </a:r>
                      <a:endParaRPr kumimoji="1" lang="ja-JP" altLang="en-US" dirty="0">
                        <a:latin typeface="HGPｺﾞｼｯｸE" pitchFamily="50" charset="-128"/>
                        <a:ea typeface="HGPｺﾞｼｯｸE" pitchFamily="50" charset="-128"/>
                      </a:endParaRPr>
                    </a:p>
                  </a:txBody>
                  <a:tcPr anchor="ctr"/>
                </a:tc>
              </a:tr>
              <a:tr h="370840">
                <a:tc gridSpan="2">
                  <a:txBody>
                    <a:bodyPr/>
                    <a:lstStyle/>
                    <a:p>
                      <a:pPr algn="ctr"/>
                      <a:r>
                        <a:rPr kumimoji="1" lang="en-US" altLang="ja-JP" dirty="0" smtClean="0">
                          <a:latin typeface="HGPｺﾞｼｯｸE" pitchFamily="50" charset="-128"/>
                          <a:ea typeface="HGPｺﾞｼｯｸE" pitchFamily="50" charset="-128"/>
                        </a:rPr>
                        <a:t>Total </a:t>
                      </a:r>
                      <a:endParaRPr kumimoji="1" lang="ja-JP" altLang="en-US" dirty="0">
                        <a:latin typeface="HGPｺﾞｼｯｸE" pitchFamily="50" charset="-128"/>
                        <a:ea typeface="HGPｺﾞｼｯｸE" pitchFamily="50" charset="-128"/>
                      </a:endParaRPr>
                    </a:p>
                  </a:txBody>
                  <a:tcPr anchor="ctr"/>
                </a:tc>
                <a:tc hMerge="1">
                  <a:txBody>
                    <a:bodyPr/>
                    <a:lstStyle/>
                    <a:p>
                      <a:endParaRPr kumimoji="1" lang="ja-JP" altLang="en-US"/>
                    </a:p>
                  </a:txBody>
                  <a:tcPr/>
                </a:tc>
                <a:tc>
                  <a:txBody>
                    <a:bodyPr/>
                    <a:lstStyle/>
                    <a:p>
                      <a:pPr algn="r"/>
                      <a:r>
                        <a:rPr kumimoji="1" lang="en-US" altLang="ja-JP" dirty="0" smtClean="0">
                          <a:latin typeface="HGPｺﾞｼｯｸE" pitchFamily="50" charset="-128"/>
                          <a:ea typeface="HGPｺﾞｼｯｸE" pitchFamily="50" charset="-128"/>
                        </a:rPr>
                        <a:t>10(144)</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539</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181</a:t>
                      </a:r>
                      <a:endParaRPr kumimoji="1" lang="ja-JP" altLang="en-US" dirty="0">
                        <a:latin typeface="HGPｺﾞｼｯｸE" pitchFamily="50" charset="-128"/>
                        <a:ea typeface="HGPｺﾞｼｯｸE" pitchFamily="50" charset="-128"/>
                      </a:endParaRPr>
                    </a:p>
                  </a:txBody>
                  <a:tcPr anchor="ctr"/>
                </a:tc>
                <a:tc>
                  <a:txBody>
                    <a:bodyPr/>
                    <a:lstStyle/>
                    <a:p>
                      <a:pPr algn="r"/>
                      <a:r>
                        <a:rPr kumimoji="1" lang="en-US" altLang="ja-JP" dirty="0" smtClean="0">
                          <a:latin typeface="HGPｺﾞｼｯｸE" pitchFamily="50" charset="-128"/>
                          <a:ea typeface="HGPｺﾞｼｯｸE" pitchFamily="50" charset="-128"/>
                        </a:rPr>
                        <a:t>368</a:t>
                      </a:r>
                      <a:endParaRPr kumimoji="1" lang="ja-JP" altLang="en-US" dirty="0">
                        <a:latin typeface="HGPｺﾞｼｯｸE" pitchFamily="50" charset="-128"/>
                        <a:ea typeface="HGPｺﾞｼｯｸE" pitchFamily="50" charset="-128"/>
                      </a:endParaRPr>
                    </a:p>
                  </a:txBody>
                  <a:tcPr anchor="ct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936104"/>
          </a:xfrm>
        </p:spPr>
        <p:txBody>
          <a:bodyPr anchor="ctr">
            <a:normAutofit/>
          </a:bodyPr>
          <a:lstStyle/>
          <a:p>
            <a:r>
              <a:rPr kumimoji="1" lang="en-US" altLang="ja-JP" sz="4000" dirty="0" smtClean="0">
                <a:latin typeface="HGPｺﾞｼｯｸE" pitchFamily="50" charset="-128"/>
                <a:ea typeface="HGPｺﾞｼｯｸE" pitchFamily="50" charset="-128"/>
              </a:rPr>
              <a:t>Man hours for work categories</a:t>
            </a:r>
            <a:endParaRPr kumimoji="1" lang="ja-JP" altLang="en-US" sz="4000" dirty="0">
              <a:latin typeface="HGPｺﾞｼｯｸE" pitchFamily="50" charset="-128"/>
              <a:ea typeface="HGPｺﾞｼｯｸE" pitchFamily="50" charset="-128"/>
            </a:endParaRPr>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24</a:t>
            </a:fld>
            <a:endParaRPr lang="ja-JP" altLang="en-US"/>
          </a:p>
        </p:txBody>
      </p:sp>
      <p:graphicFrame>
        <p:nvGraphicFramePr>
          <p:cNvPr id="28" name="グラフ 27"/>
          <p:cNvGraphicFramePr/>
          <p:nvPr/>
        </p:nvGraphicFramePr>
        <p:xfrm>
          <a:off x="-1692696" y="1700808"/>
          <a:ext cx="8748464" cy="4752528"/>
        </p:xfrm>
        <a:graphic>
          <a:graphicData uri="http://schemas.openxmlformats.org/drawingml/2006/chart">
            <c:chart xmlns:c="http://schemas.openxmlformats.org/drawingml/2006/chart" xmlns:r="http://schemas.openxmlformats.org/officeDocument/2006/relationships" r:id="rId3"/>
          </a:graphicData>
        </a:graphic>
      </p:graphicFrame>
      <p:sp>
        <p:nvSpPr>
          <p:cNvPr id="12" name="テキスト ボックス 11"/>
          <p:cNvSpPr txBox="1"/>
          <p:nvPr/>
        </p:nvSpPr>
        <p:spPr>
          <a:xfrm>
            <a:off x="5364088" y="4266962"/>
            <a:ext cx="3384376" cy="1754326"/>
          </a:xfrm>
          <a:prstGeom prst="rect">
            <a:avLst/>
          </a:prstGeom>
          <a:noFill/>
          <a:ln>
            <a:solidFill>
              <a:schemeClr val="tx2"/>
            </a:solidFill>
            <a:prstDash val="dash"/>
          </a:ln>
        </p:spPr>
        <p:txBody>
          <a:bodyPr wrap="square" rtlCol="0">
            <a:spAutoFit/>
          </a:bodyPr>
          <a:lstStyle/>
          <a:p>
            <a:r>
              <a:rPr lang="en-US" altLang="ja-JP" dirty="0" smtClean="0"/>
              <a:t>Specification Analysis</a:t>
            </a:r>
            <a:r>
              <a:rPr lang="ja-JP" altLang="en-US" dirty="0" smtClean="0"/>
              <a:t>	 </a:t>
            </a:r>
            <a:r>
              <a:rPr lang="en-US" altLang="ja-JP" dirty="0" smtClean="0"/>
              <a:t>5</a:t>
            </a:r>
          </a:p>
          <a:p>
            <a:r>
              <a:rPr lang="en-US" altLang="ja-JP" dirty="0" smtClean="0"/>
              <a:t>Pattern selection	</a:t>
            </a:r>
            <a:r>
              <a:rPr lang="ja-JP" altLang="en-US" dirty="0" smtClean="0"/>
              <a:t>	 </a:t>
            </a:r>
            <a:r>
              <a:rPr lang="en-US" altLang="ja-JP" dirty="0" smtClean="0"/>
              <a:t>30</a:t>
            </a:r>
          </a:p>
          <a:p>
            <a:r>
              <a:rPr lang="en-US" altLang="ja-JP" dirty="0" smtClean="0"/>
              <a:t>Architecture decomposition</a:t>
            </a:r>
            <a:r>
              <a:rPr lang="ja-JP" altLang="en-US" dirty="0" smtClean="0"/>
              <a:t> </a:t>
            </a:r>
            <a:r>
              <a:rPr lang="en-US" altLang="ja-JP" dirty="0" smtClean="0"/>
              <a:t>10</a:t>
            </a:r>
          </a:p>
          <a:p>
            <a:r>
              <a:rPr lang="en-US" altLang="ja-JP" dirty="0" smtClean="0"/>
              <a:t>Risk analysis	</a:t>
            </a:r>
            <a:r>
              <a:rPr lang="ja-JP" altLang="en-US" dirty="0" smtClean="0"/>
              <a:t>	 </a:t>
            </a:r>
            <a:r>
              <a:rPr lang="en-US" altLang="ja-JP" dirty="0" smtClean="0"/>
              <a:t>62</a:t>
            </a:r>
          </a:p>
          <a:p>
            <a:r>
              <a:rPr lang="en-US" altLang="ja-JP" dirty="0" smtClean="0"/>
              <a:t>D-Case</a:t>
            </a:r>
            <a:r>
              <a:rPr lang="ja-JP" altLang="en-US" dirty="0" smtClean="0"/>
              <a:t> </a:t>
            </a:r>
            <a:r>
              <a:rPr lang="en-US" altLang="ja-JP" dirty="0" smtClean="0"/>
              <a:t>description	 110</a:t>
            </a:r>
          </a:p>
          <a:p>
            <a:r>
              <a:rPr lang="en-US" altLang="ja-JP" dirty="0" smtClean="0"/>
              <a:t>Total 			 217</a:t>
            </a:r>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467544" y="908720"/>
            <a:ext cx="8229600" cy="708688"/>
          </a:xfrm>
        </p:spPr>
        <p:txBody>
          <a:bodyPr>
            <a:noAutofit/>
          </a:bodyPr>
          <a:lstStyle/>
          <a:p>
            <a:r>
              <a:rPr kumimoji="1" lang="en-US" altLang="ja-JP" sz="4000" dirty="0" smtClean="0">
                <a:latin typeface="HGPｺﾞｼｯｸE" pitchFamily="50" charset="-128"/>
                <a:ea typeface="HGPｺﾞｼｯｸE" pitchFamily="50" charset="-128"/>
              </a:rPr>
              <a:t>Relationship between claim and evidence</a:t>
            </a:r>
            <a:endParaRPr kumimoji="1" lang="ja-JP" altLang="en-US" sz="4000" dirty="0">
              <a:latin typeface="HGPｺﾞｼｯｸE" pitchFamily="50" charset="-128"/>
              <a:ea typeface="HGPｺﾞｼｯｸE" pitchFamily="50" charset="-128"/>
            </a:endParaRPr>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25</a:t>
            </a:fld>
            <a:endParaRPr lang="ja-JP" altLang="en-US" dirty="0"/>
          </a:p>
        </p:txBody>
      </p:sp>
      <p:sp>
        <p:nvSpPr>
          <p:cNvPr id="8" name="テキスト ボックス 7"/>
          <p:cNvSpPr txBox="1"/>
          <p:nvPr/>
        </p:nvSpPr>
        <p:spPr>
          <a:xfrm>
            <a:off x="7598077" y="5795972"/>
            <a:ext cx="731290" cy="369332"/>
          </a:xfrm>
          <a:prstGeom prst="rect">
            <a:avLst/>
          </a:prstGeom>
          <a:noFill/>
        </p:spPr>
        <p:txBody>
          <a:bodyPr wrap="none" rtlCol="0">
            <a:spAutoFit/>
          </a:bodyPr>
          <a:lstStyle/>
          <a:p>
            <a:r>
              <a:rPr kumimoji="1" lang="en-US" altLang="ja-JP" dirty="0" smtClean="0"/>
              <a:t>claim</a:t>
            </a:r>
            <a:endParaRPr kumimoji="1" lang="ja-JP" altLang="en-US" dirty="0"/>
          </a:p>
        </p:txBody>
      </p:sp>
      <p:sp>
        <p:nvSpPr>
          <p:cNvPr id="9" name="テキスト ボックス 8"/>
          <p:cNvSpPr txBox="1"/>
          <p:nvPr/>
        </p:nvSpPr>
        <p:spPr>
          <a:xfrm>
            <a:off x="1043608" y="2123564"/>
            <a:ext cx="1061829" cy="369332"/>
          </a:xfrm>
          <a:prstGeom prst="rect">
            <a:avLst/>
          </a:prstGeom>
          <a:noFill/>
        </p:spPr>
        <p:txBody>
          <a:bodyPr wrap="none" rtlCol="0">
            <a:spAutoFit/>
          </a:bodyPr>
          <a:lstStyle/>
          <a:p>
            <a:r>
              <a:rPr kumimoji="1" lang="en-US" altLang="ja-JP" dirty="0" smtClean="0"/>
              <a:t>evidence</a:t>
            </a:r>
            <a:endParaRPr kumimoji="1" lang="ja-JP" altLang="en-US" dirty="0"/>
          </a:p>
        </p:txBody>
      </p:sp>
      <p:graphicFrame>
        <p:nvGraphicFramePr>
          <p:cNvPr id="11" name="グラフ 10"/>
          <p:cNvGraphicFramePr/>
          <p:nvPr/>
        </p:nvGraphicFramePr>
        <p:xfrm>
          <a:off x="1524000" y="203578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467544" y="908720"/>
            <a:ext cx="8229600" cy="708688"/>
          </a:xfrm>
        </p:spPr>
        <p:txBody>
          <a:bodyPr>
            <a:noAutofit/>
          </a:bodyPr>
          <a:lstStyle/>
          <a:p>
            <a:r>
              <a:rPr kumimoji="1" lang="en-US" altLang="ja-JP" sz="4000" dirty="0" smtClean="0">
                <a:latin typeface="HGPｺﾞｼｯｸE" pitchFamily="50" charset="-128"/>
                <a:ea typeface="HGPｺﾞｼｯｸE" pitchFamily="50" charset="-128"/>
              </a:rPr>
              <a:t>Relationship between claim and strategy</a:t>
            </a:r>
            <a:endParaRPr kumimoji="1" lang="ja-JP" altLang="en-US" sz="4000" dirty="0">
              <a:latin typeface="HGPｺﾞｼｯｸE" pitchFamily="50" charset="-128"/>
              <a:ea typeface="HGPｺﾞｼｯｸE" pitchFamily="50" charset="-128"/>
            </a:endParaRPr>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26</a:t>
            </a:fld>
            <a:endParaRPr lang="ja-JP" altLang="en-US" dirty="0"/>
          </a:p>
        </p:txBody>
      </p:sp>
      <p:sp>
        <p:nvSpPr>
          <p:cNvPr id="8" name="テキスト ボックス 7"/>
          <p:cNvSpPr txBox="1"/>
          <p:nvPr/>
        </p:nvSpPr>
        <p:spPr>
          <a:xfrm>
            <a:off x="7598077" y="5795972"/>
            <a:ext cx="830484" cy="369332"/>
          </a:xfrm>
          <a:prstGeom prst="rect">
            <a:avLst/>
          </a:prstGeom>
          <a:noFill/>
        </p:spPr>
        <p:txBody>
          <a:bodyPr wrap="none" rtlCol="0">
            <a:spAutoFit/>
          </a:bodyPr>
          <a:lstStyle/>
          <a:p>
            <a:r>
              <a:rPr kumimoji="1" lang="en-US" altLang="ja-JP" dirty="0" smtClean="0"/>
              <a:t>Claim </a:t>
            </a:r>
            <a:endParaRPr kumimoji="1" lang="ja-JP" altLang="en-US" dirty="0"/>
          </a:p>
        </p:txBody>
      </p:sp>
      <p:sp>
        <p:nvSpPr>
          <p:cNvPr id="9" name="テキスト ボックス 8"/>
          <p:cNvSpPr txBox="1"/>
          <p:nvPr/>
        </p:nvSpPr>
        <p:spPr>
          <a:xfrm>
            <a:off x="1043608" y="2123564"/>
            <a:ext cx="1051378" cy="369332"/>
          </a:xfrm>
          <a:prstGeom prst="rect">
            <a:avLst/>
          </a:prstGeom>
          <a:noFill/>
        </p:spPr>
        <p:txBody>
          <a:bodyPr wrap="none" rtlCol="0">
            <a:spAutoFit/>
          </a:bodyPr>
          <a:lstStyle/>
          <a:p>
            <a:r>
              <a:rPr kumimoji="1" lang="en-US" altLang="ja-JP" dirty="0" smtClean="0"/>
              <a:t>Strategy </a:t>
            </a:r>
            <a:endParaRPr kumimoji="1" lang="ja-JP" altLang="en-US" dirty="0"/>
          </a:p>
        </p:txBody>
      </p:sp>
      <p:graphicFrame>
        <p:nvGraphicFramePr>
          <p:cNvPr id="11" name="グラフ 10"/>
          <p:cNvGraphicFramePr/>
          <p:nvPr/>
        </p:nvGraphicFramePr>
        <p:xfrm>
          <a:off x="1524000" y="203578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467544" y="908720"/>
            <a:ext cx="8229600" cy="708688"/>
          </a:xfrm>
        </p:spPr>
        <p:txBody>
          <a:bodyPr>
            <a:noAutofit/>
          </a:bodyPr>
          <a:lstStyle/>
          <a:p>
            <a:r>
              <a:rPr kumimoji="1" lang="en-US" altLang="ja-JP" sz="4000" dirty="0" smtClean="0">
                <a:latin typeface="HGPｺﾞｼｯｸE" pitchFamily="50" charset="-128"/>
                <a:ea typeface="HGPｺﾞｼｯｸE" pitchFamily="50" charset="-128"/>
              </a:rPr>
              <a:t>Relationship between evidence and context(risk)</a:t>
            </a:r>
            <a:endParaRPr kumimoji="1" lang="ja-JP" altLang="en-US" sz="4000" dirty="0">
              <a:latin typeface="HGPｺﾞｼｯｸE" pitchFamily="50" charset="-128"/>
              <a:ea typeface="HGPｺﾞｼｯｸE" pitchFamily="50" charset="-128"/>
            </a:endParaRPr>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27</a:t>
            </a:fld>
            <a:endParaRPr lang="ja-JP" altLang="en-US" dirty="0"/>
          </a:p>
        </p:txBody>
      </p:sp>
      <p:sp>
        <p:nvSpPr>
          <p:cNvPr id="8" name="テキスト ボックス 7"/>
          <p:cNvSpPr txBox="1"/>
          <p:nvPr/>
        </p:nvSpPr>
        <p:spPr>
          <a:xfrm>
            <a:off x="7092280" y="5517232"/>
            <a:ext cx="668132" cy="369332"/>
          </a:xfrm>
          <a:prstGeom prst="rect">
            <a:avLst/>
          </a:prstGeom>
          <a:noFill/>
        </p:spPr>
        <p:txBody>
          <a:bodyPr wrap="none" rtlCol="0">
            <a:spAutoFit/>
          </a:bodyPr>
          <a:lstStyle/>
          <a:p>
            <a:r>
              <a:rPr lang="en-US" altLang="ja-JP" dirty="0" smtClean="0"/>
              <a:t>Risk </a:t>
            </a:r>
            <a:endParaRPr kumimoji="1" lang="ja-JP" altLang="en-US" dirty="0"/>
          </a:p>
        </p:txBody>
      </p:sp>
      <p:sp>
        <p:nvSpPr>
          <p:cNvPr id="9" name="テキスト ボックス 8"/>
          <p:cNvSpPr txBox="1"/>
          <p:nvPr/>
        </p:nvSpPr>
        <p:spPr>
          <a:xfrm>
            <a:off x="1043608" y="2123564"/>
            <a:ext cx="1132874" cy="369332"/>
          </a:xfrm>
          <a:prstGeom prst="rect">
            <a:avLst/>
          </a:prstGeom>
          <a:noFill/>
        </p:spPr>
        <p:txBody>
          <a:bodyPr wrap="none" rtlCol="0">
            <a:spAutoFit/>
          </a:bodyPr>
          <a:lstStyle/>
          <a:p>
            <a:r>
              <a:rPr kumimoji="1" lang="en-US" altLang="ja-JP" dirty="0" smtClean="0"/>
              <a:t>Evidence </a:t>
            </a:r>
            <a:endParaRPr kumimoji="1" lang="ja-JP" altLang="en-US" dirty="0"/>
          </a:p>
        </p:txBody>
      </p:sp>
      <p:graphicFrame>
        <p:nvGraphicFramePr>
          <p:cNvPr id="11" name="グラフ 10"/>
          <p:cNvGraphicFramePr/>
          <p:nvPr/>
        </p:nvGraphicFramePr>
        <p:xfrm>
          <a:off x="1524000" y="203578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10" name="円/楕円 9"/>
          <p:cNvSpPr/>
          <p:nvPr/>
        </p:nvSpPr>
        <p:spPr>
          <a:xfrm>
            <a:off x="4139952" y="2852936"/>
            <a:ext cx="504056" cy="504056"/>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555776" y="2492896"/>
            <a:ext cx="2279791" cy="369332"/>
          </a:xfrm>
          <a:prstGeom prst="rect">
            <a:avLst/>
          </a:prstGeom>
          <a:noFill/>
        </p:spPr>
        <p:txBody>
          <a:bodyPr wrap="none" rtlCol="0">
            <a:spAutoFit/>
          </a:bodyPr>
          <a:lstStyle/>
          <a:p>
            <a:r>
              <a:rPr kumimoji="1" lang="en-US" altLang="ja-JP" dirty="0" smtClean="0">
                <a:solidFill>
                  <a:srgbClr val="C00000"/>
                </a:solidFill>
                <a:latin typeface="HGPｺﾞｼｯｸE" pitchFamily="50" charset="-128"/>
                <a:ea typeface="HGPｺﾞｼｯｸE" pitchFamily="50" charset="-128"/>
              </a:rPr>
              <a:t>Electric power device</a:t>
            </a:r>
            <a:endParaRPr kumimoji="1" lang="ja-JP" altLang="en-US" dirty="0">
              <a:solidFill>
                <a:srgbClr val="C00000"/>
              </a:solidFill>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Discussions </a:t>
            </a:r>
            <a:endParaRPr kumimoji="1" lang="ja-JP" altLang="en-US" dirty="0"/>
          </a:p>
        </p:txBody>
      </p:sp>
      <p:sp>
        <p:nvSpPr>
          <p:cNvPr id="6" name="テキスト プレースホルダ 5"/>
          <p:cNvSpPr>
            <a:spLocks noGrp="1"/>
          </p:cNvSpPr>
          <p:nvPr>
            <p:ph type="body" idx="1"/>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12"/>
          </p:nvPr>
        </p:nvSpPr>
        <p:spPr/>
        <p:txBody>
          <a:bodyPr/>
          <a:lstStyle/>
          <a:p>
            <a:fld id="{1C3BC8DD-A792-4E30-BFD0-F45F15248881}" type="slidenum">
              <a:rPr lang="ja-JP" altLang="en-US" smtClean="0"/>
              <a:pPr/>
              <a:t>28</a:t>
            </a:fld>
            <a:endParaRPr lang="ja-JP"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en-US" altLang="ja-JP" b="1" i="1" dirty="0" smtClean="0"/>
              <a:t>Effectiveness of argument patterns</a:t>
            </a:r>
            <a:endParaRPr kumimoji="1" lang="ja-JP" altLang="en-US" dirty="0"/>
          </a:p>
        </p:txBody>
      </p:sp>
      <p:sp>
        <p:nvSpPr>
          <p:cNvPr id="7" name="コンテンツ プレースホルダ 6"/>
          <p:cNvSpPr>
            <a:spLocks noGrp="1"/>
          </p:cNvSpPr>
          <p:nvPr>
            <p:ph idx="1"/>
          </p:nvPr>
        </p:nvSpPr>
        <p:spPr/>
        <p:txBody>
          <a:bodyPr>
            <a:normAutofit fontScale="92500" lnSpcReduction="10000"/>
          </a:bodyPr>
          <a:lstStyle/>
          <a:p>
            <a:r>
              <a:rPr lang="en-US" altLang="ja-JP" dirty="0" smtClean="0"/>
              <a:t>As the examinee said, the architecture decomposition pattern was useful to analyze risk, although the decision to choose it from argument decomposition patterns needed time to understand appropriateness between the target system and argument patterns.</a:t>
            </a:r>
            <a:endParaRPr lang="ja-JP" altLang="ja-JP" dirty="0" smtClean="0"/>
          </a:p>
          <a:p>
            <a:r>
              <a:rPr lang="en-US" altLang="ja-JP" dirty="0" smtClean="0"/>
              <a:t>Many pitfalls discussed in section 2 were not observed in the course of the experiment. </a:t>
            </a:r>
          </a:p>
          <a:p>
            <a:r>
              <a:rPr lang="en-US" altLang="ja-JP" dirty="0" smtClean="0"/>
              <a:t>This also showed the effectiveness of the argument pattern. </a:t>
            </a:r>
          </a:p>
          <a:p>
            <a:r>
              <a:rPr lang="en-US" altLang="ja-JP" dirty="0" smtClean="0"/>
              <a:t>Without the knowledge of argument patterns, the examinee could not develop a large assurance case consists of 1098 nodes in 15 days.</a:t>
            </a:r>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kumimoji="1" lang="ja-JP" altLang="en-US" smtClean="0"/>
              <a:pPr/>
              <a:t>29</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en-US" altLang="ja-JP" dirty="0" smtClean="0"/>
              <a:t>Assurance case pitfalls</a:t>
            </a:r>
            <a:endParaRPr kumimoji="1" lang="ja-JP" altLang="en-US" dirty="0"/>
          </a:p>
        </p:txBody>
      </p:sp>
      <p:sp>
        <p:nvSpPr>
          <p:cNvPr id="3" name="サブタイトル 2"/>
          <p:cNvSpPr>
            <a:spLocks noGrp="1"/>
          </p:cNvSpPr>
          <p:nvPr>
            <p:ph type="subTitle" idx="1"/>
          </p:nvPr>
        </p:nvSpPr>
        <p:spPr/>
        <p:txBody>
          <a:bodyPr>
            <a:normAutofit/>
          </a:bodyPr>
          <a:lstStyle/>
          <a:p>
            <a:r>
              <a:rPr kumimoji="1" lang="en-US" altLang="ja-JP" dirty="0" smtClean="0">
                <a:latin typeface="HGPｺﾞｼｯｸE" pitchFamily="50" charset="-128"/>
                <a:ea typeface="HGPｺﾞｼｯｸE" pitchFamily="50" charset="-128"/>
              </a:rPr>
              <a:t>Necessity of Decomposition Pattern</a:t>
            </a:r>
            <a:endParaRPr kumimoji="1" lang="ja-JP" altLang="en-US" dirty="0">
              <a:latin typeface="HGPｺﾞｼｯｸE" pitchFamily="50" charset="-128"/>
              <a:ea typeface="HGPｺﾞｼｯｸE" pitchFamily="50" charset="-128"/>
            </a:endParaRPr>
          </a:p>
        </p:txBody>
      </p:sp>
      <p:sp>
        <p:nvSpPr>
          <p:cNvPr id="5"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extLst>
      <p:ext uri="{BB962C8B-B14F-4D97-AF65-F5344CB8AC3E}">
        <p14:creationId xmlns:p14="http://schemas.microsoft.com/office/powerpoint/2010/main" xmlns="" val="26597427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Limitations of patterns</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en-US" altLang="ja-JP" dirty="0" smtClean="0"/>
              <a:t>Bloomfield's patterns do not, however, take decomposition by process or condition into considerations. For example, in argumentation by conditional judgment, a claim can be decomposed using a strategy such as that shown in Figure 2. </a:t>
            </a:r>
          </a:p>
          <a:p>
            <a:r>
              <a:rPr lang="en-US" altLang="ja-JP" dirty="0" smtClean="0"/>
              <a:t>Here, based on evidence, a condition is defined and dependability is verified both for the case where that condition is satisfied and the case where it is not. </a:t>
            </a:r>
          </a:p>
          <a:p>
            <a:r>
              <a:rPr lang="en-US" altLang="ja-JP" dirty="0" smtClean="0"/>
              <a:t>In other words, Goal G_4 claims that the condition is defined; Goal G_2 claims that an appropriate action is taken when the condition is satisfied; and Goal G_3 claims that an appropriate action is taken when it is not.</a:t>
            </a:r>
            <a:endParaRPr lang="ja-JP" altLang="ja-JP" dirty="0" smtClean="0"/>
          </a:p>
          <a:p>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30</a:t>
            </a:fld>
            <a:endParaRPr lang="ja-JP"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Correlation with System Development &amp; Operation Materials</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The correlation between an assurance case’s context and evidence and those documents used in system development and operation has not clearly been defined, leading to a situation where multiple documents and multiple assurance cases have simply been handled at a combined level. </a:t>
            </a:r>
          </a:p>
          <a:p>
            <a:r>
              <a:rPr lang="en-US" altLang="ja-JP" dirty="0" smtClean="0"/>
              <a:t>Specific relationships at the element level were thus unclear, and as a result, valuable information from system development and operation documents could not be fully utilized.</a:t>
            </a:r>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31</a:t>
            </a:fld>
            <a:endParaRPr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395536" y="476672"/>
            <a:ext cx="8229600" cy="1143000"/>
          </a:xfrm>
        </p:spPr>
        <p:txBody>
          <a:bodyPr/>
          <a:lstStyle/>
          <a:p>
            <a:r>
              <a:rPr lang="en-US" altLang="ja-JP" dirty="0" smtClean="0"/>
              <a:t>Systems, Documentation &amp; Assurance Cases</a:t>
            </a:r>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32</a:t>
            </a:fld>
            <a:endParaRPr lang="ja-JP" altLang="en-US" dirty="0"/>
          </a:p>
        </p:txBody>
      </p:sp>
      <p:pic>
        <p:nvPicPr>
          <p:cNvPr id="7" name="図 6"/>
          <p:cNvPicPr/>
          <p:nvPr/>
        </p:nvPicPr>
        <p:blipFill>
          <a:blip r:embed="rId2" cstate="print"/>
          <a:srcRect/>
          <a:stretch>
            <a:fillRect/>
          </a:stretch>
        </p:blipFill>
        <p:spPr bwMode="auto">
          <a:xfrm>
            <a:off x="1115616" y="1628800"/>
            <a:ext cx="7236296" cy="46805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Creating Assurance Cases for Process Validation</a:t>
            </a:r>
            <a:endParaRPr kumimoji="1" lang="ja-JP" altLang="en-US" dirty="0"/>
          </a:p>
        </p:txBody>
      </p:sp>
      <p:sp>
        <p:nvSpPr>
          <p:cNvPr id="5" name="コンテンツ プレースホルダ 4"/>
          <p:cNvSpPr>
            <a:spLocks noGrp="1"/>
          </p:cNvSpPr>
          <p:nvPr>
            <p:ph idx="1"/>
          </p:nvPr>
        </p:nvSpPr>
        <p:spPr>
          <a:xfrm>
            <a:off x="457200" y="2060848"/>
            <a:ext cx="8229600" cy="4263752"/>
          </a:xfrm>
        </p:spPr>
        <p:txBody>
          <a:bodyPr/>
          <a:lstStyle/>
          <a:p>
            <a:r>
              <a:rPr lang="en-US" altLang="ja-JP" dirty="0" smtClean="0"/>
              <a:t>(1)Establish a claim based on the goal. </a:t>
            </a:r>
            <a:endParaRPr lang="ja-JP" altLang="ja-JP" dirty="0" smtClean="0"/>
          </a:p>
          <a:p>
            <a:r>
              <a:rPr lang="en-US" altLang="ja-JP" dirty="0" smtClean="0"/>
              <a:t>(2) Argue each procedure necessary to achieve the goal according to the strategy. </a:t>
            </a:r>
            <a:endParaRPr lang="ja-JP" altLang="ja-JP" dirty="0" smtClean="0"/>
          </a:p>
          <a:p>
            <a:r>
              <a:rPr lang="en-US" altLang="ja-JP" dirty="0" smtClean="0"/>
              <a:t>(3) Establish input information using contexts. </a:t>
            </a:r>
            <a:endParaRPr lang="ja-JP" altLang="ja-JP" dirty="0" smtClean="0"/>
          </a:p>
          <a:p>
            <a:r>
              <a:rPr lang="en-US" altLang="ja-JP" dirty="0" smtClean="0"/>
              <a:t>(4) Establish the verification result for the process output as evidence. </a:t>
            </a:r>
            <a:endParaRPr lang="ja-JP" altLang="ja-JP" dirty="0" smtClean="0"/>
          </a:p>
          <a:p>
            <a:endParaRPr kumimoji="1" lang="ja-JP" altLang="en-US" dirty="0"/>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12"/>
          </p:nvPr>
        </p:nvSpPr>
        <p:spPr/>
        <p:txBody>
          <a:bodyPr/>
          <a:lstStyle/>
          <a:p>
            <a:fld id="{1C3BC8DD-A792-4E30-BFD0-F45F15248881}" type="slidenum">
              <a:rPr lang="ja-JP" altLang="en-US" smtClean="0"/>
              <a:pPr/>
              <a:t>33</a:t>
            </a:fld>
            <a:endParaRPr lang="ja-JP"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Summary </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en-US" altLang="ja-JP" dirty="0" smtClean="0"/>
              <a:t>This paper introduced some of the pitfalls commonly encountered when developing assurance cases, as well as assurance case pattern methods for dealing with them.</a:t>
            </a:r>
          </a:p>
          <a:p>
            <a:r>
              <a:rPr lang="en-US" altLang="ja-JP" dirty="0" smtClean="0"/>
              <a:t>Evaluation of the pattern approach was also evaluated for assuring a LAN device management system. </a:t>
            </a:r>
          </a:p>
          <a:p>
            <a:r>
              <a:rPr lang="en-US" altLang="ja-JP" dirty="0" smtClean="0"/>
              <a:t>The experimental evaluation showed the effectiveness of the architecture pattern of argument decomposition. </a:t>
            </a:r>
          </a:p>
          <a:p>
            <a:r>
              <a:rPr lang="en-US" altLang="ja-JP" dirty="0" smtClean="0"/>
              <a:t>The examinee developed assurance case contains more than 1000 nodes systematically in less than 2 weeks, after learned assurance case introduction course and patterns in 4 hours. </a:t>
            </a:r>
            <a:endParaRPr lang="ja-JP" altLang="ja-JP" dirty="0" smtClean="0"/>
          </a:p>
          <a:p>
            <a:r>
              <a:rPr lang="en-US" altLang="ja-JP" dirty="0" smtClean="0"/>
              <a:t>Methods for extending assurances case patterns based on process definition were also discussed. </a:t>
            </a:r>
            <a:endParaRPr lang="ja-JP" altLang="ja-JP" dirty="0" smtClean="0"/>
          </a:p>
          <a:p>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34</a:t>
            </a:fld>
            <a:endParaRPr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en-US" altLang="ja-JP" dirty="0" smtClean="0"/>
              <a:t>Thank you for your attention</a:t>
            </a:r>
            <a:endParaRPr kumimoji="1" lang="ja-JP" altLang="en-US" dirty="0"/>
          </a:p>
        </p:txBody>
      </p:sp>
      <p:sp>
        <p:nvSpPr>
          <p:cNvPr id="7" name="テキスト プレースホルダ 6"/>
          <p:cNvSpPr>
            <a:spLocks noGrp="1"/>
          </p:cNvSpPr>
          <p:nvPr>
            <p:ph type="body" idx="1"/>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35</a:t>
            </a:fld>
            <a:endParaRPr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Pitfalls  </a:t>
            </a:r>
            <a:endParaRPr kumimoji="1" lang="ja-JP" altLang="en-US" dirty="0"/>
          </a:p>
        </p:txBody>
      </p:sp>
      <p:sp>
        <p:nvSpPr>
          <p:cNvPr id="6" name="コンテンツ プレースホルダ 5"/>
          <p:cNvSpPr>
            <a:spLocks noGrp="1"/>
          </p:cNvSpPr>
          <p:nvPr>
            <p:ph idx="1"/>
          </p:nvPr>
        </p:nvSpPr>
        <p:spPr/>
        <p:txBody>
          <a:bodyPr/>
          <a:lstStyle/>
          <a:p>
            <a:r>
              <a:rPr lang="en-US" altLang="ja-JP" dirty="0" smtClean="0"/>
              <a:t>Fundamental Challenges</a:t>
            </a:r>
          </a:p>
          <a:p>
            <a:r>
              <a:rPr lang="en-US" altLang="ja-JP" dirty="0" smtClean="0"/>
              <a:t>Confusion of Argument Structure &amp; Control Structure</a:t>
            </a:r>
          </a:p>
          <a:p>
            <a:r>
              <a:rPr lang="en-US" altLang="ja-JP" dirty="0" smtClean="0"/>
              <a:t>Controlling the Represented Range</a:t>
            </a:r>
          </a:p>
          <a:p>
            <a:r>
              <a:rPr lang="en-US" altLang="ja-JP" dirty="0" smtClean="0"/>
              <a:t>Diversity of Decomposition Approaches</a:t>
            </a:r>
            <a:endParaRPr kumimoji="1" lang="ja-JP" altLang="en-US" dirty="0"/>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12"/>
          </p:nvPr>
        </p:nvSpPr>
        <p:spPr/>
        <p:txBody>
          <a:bodyPr/>
          <a:lstStyle/>
          <a:p>
            <a:fld id="{1C3BC8DD-A792-4E30-BFD0-F45F15248881}" type="slidenum">
              <a:rPr lang="ja-JP" altLang="en-US" smtClean="0"/>
              <a:pPr/>
              <a:t>4</a:t>
            </a:fld>
            <a:endParaRPr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Claim decomposition</a:t>
            </a:r>
            <a:endParaRPr kumimoji="1" lang="ja-JP" altLang="en-US" dirty="0"/>
          </a:p>
        </p:txBody>
      </p:sp>
      <p:sp>
        <p:nvSpPr>
          <p:cNvPr id="3" name="コンテンツ プレースホルダ 2"/>
          <p:cNvSpPr>
            <a:spLocks noGrp="1"/>
          </p:cNvSpPr>
          <p:nvPr>
            <p:ph idx="1"/>
          </p:nvPr>
        </p:nvSpPr>
        <p:spPr/>
        <p:txBody>
          <a:bodyPr>
            <a:normAutofit fontScale="92500"/>
          </a:bodyPr>
          <a:lstStyle/>
          <a:p>
            <a:pPr lvl="0"/>
            <a:r>
              <a:rPr lang="en-US" altLang="ja-JP" dirty="0" smtClean="0"/>
              <a:t>What should the claim be and how should it be expressed? </a:t>
            </a:r>
            <a:endParaRPr lang="ja-JP" altLang="ja-JP" dirty="0" smtClean="0"/>
          </a:p>
          <a:p>
            <a:pPr lvl="0"/>
            <a:r>
              <a:rPr lang="en-US" altLang="ja-JP" dirty="0" smtClean="0"/>
              <a:t>What should be written as strategies? </a:t>
            </a:r>
            <a:endParaRPr lang="ja-JP" altLang="ja-JP" dirty="0" smtClean="0"/>
          </a:p>
          <a:p>
            <a:pPr lvl="0"/>
            <a:r>
              <a:rPr lang="en-US" altLang="ja-JP" dirty="0" smtClean="0"/>
              <a:t>How much should the argument be decomposed using the strategies? </a:t>
            </a:r>
            <a:endParaRPr lang="ja-JP" altLang="ja-JP" dirty="0" smtClean="0"/>
          </a:p>
          <a:p>
            <a:pPr lvl="0"/>
            <a:r>
              <a:rPr lang="en-US" altLang="ja-JP" dirty="0" smtClean="0"/>
              <a:t>What should be written as context? </a:t>
            </a:r>
            <a:endParaRPr lang="ja-JP" altLang="ja-JP" dirty="0" smtClean="0"/>
          </a:p>
          <a:p>
            <a:pPr lvl="0"/>
            <a:r>
              <a:rPr lang="en-US" altLang="ja-JP" dirty="0" smtClean="0"/>
              <a:t>What should be written as evidence? </a:t>
            </a:r>
            <a:endParaRPr lang="ja-JP" altLang="ja-JP" dirty="0" smtClean="0"/>
          </a:p>
          <a:p>
            <a:pPr lvl="0"/>
            <a:r>
              <a:rPr lang="en-US" altLang="ja-JP" dirty="0" smtClean="0"/>
              <a:t>How far should the hierarchical structure be extended? </a:t>
            </a:r>
            <a:endParaRPr lang="ja-JP" altLang="ja-JP" dirty="0" smtClean="0"/>
          </a:p>
          <a:p>
            <a:pPr lvl="0"/>
            <a:r>
              <a:rPr lang="en-US" altLang="ja-JP" dirty="0" smtClean="0"/>
              <a:t>How should the relationships between context and evidence be analyzed? </a:t>
            </a:r>
            <a:endParaRPr lang="ja-JP" altLang="ja-JP" dirty="0" smtClean="0"/>
          </a:p>
          <a:p>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5</a:t>
            </a:fld>
            <a:endParaRPr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564672"/>
          </a:xfrm>
        </p:spPr>
        <p:txBody>
          <a:bodyPr>
            <a:normAutofit fontScale="90000"/>
          </a:bodyPr>
          <a:lstStyle/>
          <a:p>
            <a:r>
              <a:rPr kumimoji="1" lang="en-US" altLang="ja-JP" dirty="0" smtClean="0"/>
              <a:t>Assurance case ambiguity </a:t>
            </a:r>
            <a:endParaRPr kumimoji="1" lang="ja-JP" altLang="en-US" dirty="0"/>
          </a:p>
        </p:txBody>
      </p:sp>
      <p:sp>
        <p:nvSpPr>
          <p:cNvPr id="4" name="スライド番号プレースホルダ 3"/>
          <p:cNvSpPr>
            <a:spLocks noGrp="1"/>
          </p:cNvSpPr>
          <p:nvPr>
            <p:ph type="sldNum" sz="quarter" idx="4"/>
          </p:nvPr>
        </p:nvSpPr>
        <p:spPr/>
        <p:txBody>
          <a:bodyPr/>
          <a:lstStyle/>
          <a:p>
            <a:fld id="{1C3BC8DD-A792-4E30-BFD0-F45F15248881}" type="slidenum">
              <a:rPr lang="ja-JP" altLang="en-US" smtClean="0"/>
              <a:pPr/>
              <a:t>6</a:t>
            </a:fld>
            <a:endParaRPr lang="ja-JP" altLang="en-US"/>
          </a:p>
        </p:txBody>
      </p:sp>
      <p:pic>
        <p:nvPicPr>
          <p:cNvPr id="5" name="Picture 4"/>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36938" y="1271750"/>
            <a:ext cx="6367346" cy="4906537"/>
          </a:xfrm>
          <a:prstGeom prst="rect">
            <a:avLst/>
          </a:prstGeom>
          <a:noFill/>
          <a:ln>
            <a:noFill/>
          </a:ln>
        </p:spPr>
      </p:pic>
      <p:sp>
        <p:nvSpPr>
          <p:cNvPr id="6" name="テキスト ボックス 5"/>
          <p:cNvSpPr txBox="1"/>
          <p:nvPr/>
        </p:nvSpPr>
        <p:spPr>
          <a:xfrm>
            <a:off x="889877" y="1211534"/>
            <a:ext cx="992579" cy="369332"/>
          </a:xfrm>
          <a:prstGeom prst="rect">
            <a:avLst/>
          </a:prstGeom>
          <a:noFill/>
        </p:spPr>
        <p:txBody>
          <a:bodyPr wrap="none" rtlCol="0">
            <a:spAutoFit/>
          </a:bodyPr>
          <a:lstStyle/>
          <a:p>
            <a:r>
              <a:rPr kumimoji="1" lang="en-US" altLang="ja-JP" dirty="0" smtClean="0">
                <a:solidFill>
                  <a:srgbClr val="C00000"/>
                </a:solidFill>
                <a:latin typeface="HGｺﾞｼｯｸE" pitchFamily="49" charset="-128"/>
                <a:ea typeface="HGｺﾞｼｯｸE" pitchFamily="49" charset="-128"/>
              </a:rPr>
              <a:t>Goal </a:t>
            </a:r>
            <a:r>
              <a:rPr kumimoji="1" lang="ja-JP" altLang="en-US" dirty="0" smtClean="0">
                <a:solidFill>
                  <a:srgbClr val="C00000"/>
                </a:solidFill>
                <a:latin typeface="HGｺﾞｼｯｸE" pitchFamily="49" charset="-128"/>
                <a:ea typeface="HGｺﾞｼｯｸE" pitchFamily="49" charset="-128"/>
              </a:rPr>
              <a:t>？</a:t>
            </a:r>
            <a:endParaRPr kumimoji="1" lang="ja-JP" altLang="en-US" dirty="0">
              <a:solidFill>
                <a:srgbClr val="C00000"/>
              </a:solidFill>
              <a:latin typeface="HGｺﾞｼｯｸE" pitchFamily="49" charset="-128"/>
              <a:ea typeface="HGｺﾞｼｯｸE" pitchFamily="49" charset="-128"/>
            </a:endParaRPr>
          </a:p>
        </p:txBody>
      </p:sp>
      <p:cxnSp>
        <p:nvCxnSpPr>
          <p:cNvPr id="7" name="直線コネクタ 6"/>
          <p:cNvCxnSpPr>
            <a:stCxn id="6" idx="3"/>
          </p:cNvCxnSpPr>
          <p:nvPr/>
        </p:nvCxnSpPr>
        <p:spPr>
          <a:xfrm>
            <a:off x="1882456" y="1396200"/>
            <a:ext cx="602045" cy="439802"/>
          </a:xfrm>
          <a:prstGeom prst="line">
            <a:avLst/>
          </a:prstGeom>
          <a:ln>
            <a:solidFill>
              <a:srgbClr val="C00000"/>
            </a:solidFill>
            <a:prstDash val="dash"/>
          </a:ln>
        </p:spPr>
        <p:style>
          <a:lnRef idx="2">
            <a:schemeClr val="accent1"/>
          </a:lnRef>
          <a:fillRef idx="0">
            <a:schemeClr val="accent1"/>
          </a:fillRef>
          <a:effectRef idx="1">
            <a:schemeClr val="accent1"/>
          </a:effectRef>
          <a:fontRef idx="minor">
            <a:schemeClr val="tx1"/>
          </a:fontRef>
        </p:style>
      </p:cxnSp>
      <p:sp>
        <p:nvSpPr>
          <p:cNvPr id="8" name="テキスト ボックス 7"/>
          <p:cNvSpPr txBox="1"/>
          <p:nvPr/>
        </p:nvSpPr>
        <p:spPr>
          <a:xfrm>
            <a:off x="863858" y="2612864"/>
            <a:ext cx="1338828" cy="369332"/>
          </a:xfrm>
          <a:prstGeom prst="rect">
            <a:avLst/>
          </a:prstGeom>
          <a:noFill/>
        </p:spPr>
        <p:txBody>
          <a:bodyPr wrap="none" rtlCol="0">
            <a:spAutoFit/>
          </a:bodyPr>
          <a:lstStyle/>
          <a:p>
            <a:r>
              <a:rPr kumimoji="1" lang="en-US" altLang="ja-JP" dirty="0" smtClean="0">
                <a:solidFill>
                  <a:srgbClr val="C00000"/>
                </a:solidFill>
                <a:latin typeface="HGｺﾞｼｯｸE" pitchFamily="49" charset="-128"/>
                <a:ea typeface="HGｺﾞｼｯｸE" pitchFamily="49" charset="-128"/>
              </a:rPr>
              <a:t>Strategy</a:t>
            </a:r>
            <a:r>
              <a:rPr kumimoji="1" lang="ja-JP" altLang="en-US" dirty="0" smtClean="0">
                <a:solidFill>
                  <a:srgbClr val="C00000"/>
                </a:solidFill>
                <a:latin typeface="HGｺﾞｼｯｸE" pitchFamily="49" charset="-128"/>
                <a:ea typeface="HGｺﾞｼｯｸE" pitchFamily="49" charset="-128"/>
              </a:rPr>
              <a:t>？</a:t>
            </a:r>
            <a:endParaRPr kumimoji="1" lang="ja-JP" altLang="en-US" dirty="0">
              <a:solidFill>
                <a:srgbClr val="C00000"/>
              </a:solidFill>
              <a:latin typeface="HGｺﾞｼｯｸE" pitchFamily="49" charset="-128"/>
              <a:ea typeface="HGｺﾞｼｯｸE" pitchFamily="49" charset="-128"/>
            </a:endParaRPr>
          </a:p>
        </p:txBody>
      </p:sp>
      <p:cxnSp>
        <p:nvCxnSpPr>
          <p:cNvPr id="9" name="直線コネクタ 8"/>
          <p:cNvCxnSpPr>
            <a:stCxn id="8" idx="3"/>
          </p:cNvCxnSpPr>
          <p:nvPr/>
        </p:nvCxnSpPr>
        <p:spPr>
          <a:xfrm>
            <a:off x="2202686" y="2797530"/>
            <a:ext cx="404479" cy="231652"/>
          </a:xfrm>
          <a:prstGeom prst="line">
            <a:avLst/>
          </a:prstGeom>
          <a:ln>
            <a:solidFill>
              <a:srgbClr val="C00000"/>
            </a:solidFill>
            <a:prstDash val="dash"/>
          </a:ln>
        </p:spPr>
        <p:style>
          <a:lnRef idx="2">
            <a:schemeClr val="accent1"/>
          </a:lnRef>
          <a:fillRef idx="0">
            <a:schemeClr val="accent1"/>
          </a:fillRef>
          <a:effectRef idx="1">
            <a:schemeClr val="accent1"/>
          </a:effectRef>
          <a:fontRef idx="minor">
            <a:schemeClr val="tx1"/>
          </a:fontRef>
        </p:style>
      </p:cxnSp>
      <p:sp>
        <p:nvSpPr>
          <p:cNvPr id="10" name="テキスト ボックス 9"/>
          <p:cNvSpPr txBox="1"/>
          <p:nvPr/>
        </p:nvSpPr>
        <p:spPr>
          <a:xfrm>
            <a:off x="6536454" y="5705069"/>
            <a:ext cx="1454244" cy="369332"/>
          </a:xfrm>
          <a:prstGeom prst="rect">
            <a:avLst/>
          </a:prstGeom>
          <a:noFill/>
        </p:spPr>
        <p:txBody>
          <a:bodyPr wrap="none" rtlCol="0">
            <a:spAutoFit/>
          </a:bodyPr>
          <a:lstStyle/>
          <a:p>
            <a:r>
              <a:rPr kumimoji="1" lang="en-US" altLang="ja-JP" dirty="0" smtClean="0">
                <a:solidFill>
                  <a:srgbClr val="C00000"/>
                </a:solidFill>
                <a:latin typeface="HGｺﾞｼｯｸE" pitchFamily="49" charset="-128"/>
                <a:ea typeface="HGｺﾞｼｯｸE" pitchFamily="49" charset="-128"/>
              </a:rPr>
              <a:t>Evidence </a:t>
            </a:r>
            <a:r>
              <a:rPr kumimoji="1" lang="ja-JP" altLang="en-US" dirty="0" smtClean="0">
                <a:solidFill>
                  <a:srgbClr val="C00000"/>
                </a:solidFill>
                <a:latin typeface="HGｺﾞｼｯｸE" pitchFamily="49" charset="-128"/>
                <a:ea typeface="HGｺﾞｼｯｸE" pitchFamily="49" charset="-128"/>
              </a:rPr>
              <a:t>？</a:t>
            </a:r>
            <a:endParaRPr kumimoji="1" lang="ja-JP" altLang="en-US" dirty="0">
              <a:solidFill>
                <a:srgbClr val="C00000"/>
              </a:solidFill>
              <a:latin typeface="HGｺﾞｼｯｸE" pitchFamily="49" charset="-128"/>
              <a:ea typeface="HGｺﾞｼｯｸE" pitchFamily="49" charset="-128"/>
            </a:endParaRPr>
          </a:p>
        </p:txBody>
      </p:sp>
      <p:cxnSp>
        <p:nvCxnSpPr>
          <p:cNvPr id="11" name="直線コネクタ 10"/>
          <p:cNvCxnSpPr/>
          <p:nvPr/>
        </p:nvCxnSpPr>
        <p:spPr>
          <a:xfrm>
            <a:off x="5500476" y="5692699"/>
            <a:ext cx="1035978" cy="245163"/>
          </a:xfrm>
          <a:prstGeom prst="line">
            <a:avLst/>
          </a:prstGeom>
          <a:ln>
            <a:solidFill>
              <a:srgbClr val="C00000"/>
            </a:solidFill>
            <a:prstDash val="dash"/>
          </a:ln>
        </p:spPr>
        <p:style>
          <a:lnRef idx="2">
            <a:schemeClr val="accent1"/>
          </a:lnRef>
          <a:fillRef idx="0">
            <a:schemeClr val="accent1"/>
          </a:fillRef>
          <a:effectRef idx="1">
            <a:schemeClr val="accent1"/>
          </a:effectRef>
          <a:fontRef idx="minor">
            <a:schemeClr val="tx1"/>
          </a:fontRef>
        </p:style>
      </p:cxnSp>
      <p:sp>
        <p:nvSpPr>
          <p:cNvPr id="14" name="テキスト ボックス 13"/>
          <p:cNvSpPr txBox="1"/>
          <p:nvPr/>
        </p:nvSpPr>
        <p:spPr>
          <a:xfrm>
            <a:off x="7234922" y="3330259"/>
            <a:ext cx="1223412" cy="369332"/>
          </a:xfrm>
          <a:prstGeom prst="rect">
            <a:avLst/>
          </a:prstGeom>
          <a:noFill/>
        </p:spPr>
        <p:txBody>
          <a:bodyPr wrap="none" rtlCol="0">
            <a:spAutoFit/>
          </a:bodyPr>
          <a:lstStyle/>
          <a:p>
            <a:r>
              <a:rPr kumimoji="1" lang="en-US" altLang="ja-JP" dirty="0" smtClean="0">
                <a:solidFill>
                  <a:srgbClr val="C00000"/>
                </a:solidFill>
                <a:latin typeface="HGｺﾞｼｯｸE" pitchFamily="49" charset="-128"/>
                <a:ea typeface="HGｺﾞｼｯｸE" pitchFamily="49" charset="-128"/>
              </a:rPr>
              <a:t>Context</a:t>
            </a:r>
            <a:r>
              <a:rPr kumimoji="1" lang="ja-JP" altLang="en-US" dirty="0" smtClean="0">
                <a:solidFill>
                  <a:srgbClr val="C00000"/>
                </a:solidFill>
                <a:latin typeface="HGｺﾞｼｯｸE" pitchFamily="49" charset="-128"/>
                <a:ea typeface="HGｺﾞｼｯｸE" pitchFamily="49" charset="-128"/>
              </a:rPr>
              <a:t>？</a:t>
            </a:r>
            <a:endParaRPr kumimoji="1" lang="ja-JP" altLang="en-US" dirty="0">
              <a:solidFill>
                <a:srgbClr val="C00000"/>
              </a:solidFill>
              <a:latin typeface="HGｺﾞｼｯｸE" pitchFamily="49" charset="-128"/>
              <a:ea typeface="HGｺﾞｼｯｸE" pitchFamily="49" charset="-128"/>
            </a:endParaRPr>
          </a:p>
        </p:txBody>
      </p:sp>
      <p:cxnSp>
        <p:nvCxnSpPr>
          <p:cNvPr id="15" name="直線コネクタ 14"/>
          <p:cNvCxnSpPr>
            <a:endCxn id="14" idx="1"/>
          </p:cNvCxnSpPr>
          <p:nvPr/>
        </p:nvCxnSpPr>
        <p:spPr>
          <a:xfrm>
            <a:off x="6275916" y="2850763"/>
            <a:ext cx="959006" cy="664162"/>
          </a:xfrm>
          <a:prstGeom prst="line">
            <a:avLst/>
          </a:prstGeom>
          <a:ln>
            <a:solidFill>
              <a:srgbClr val="C00000"/>
            </a:solidFill>
            <a:prstDash val="dash"/>
          </a:ln>
        </p:spPr>
        <p:style>
          <a:lnRef idx="2">
            <a:schemeClr val="accent1"/>
          </a:lnRef>
          <a:fillRef idx="0">
            <a:schemeClr val="accent1"/>
          </a:fillRef>
          <a:effectRef idx="1">
            <a:schemeClr val="accent1"/>
          </a:effectRef>
          <a:fontRef idx="minor">
            <a:schemeClr val="tx1"/>
          </a:fontRef>
        </p:style>
      </p:cxnSp>
      <p:grpSp>
        <p:nvGrpSpPr>
          <p:cNvPr id="18" name="グループ化 17"/>
          <p:cNvGrpSpPr/>
          <p:nvPr/>
        </p:nvGrpSpPr>
        <p:grpSpPr>
          <a:xfrm>
            <a:off x="1856943" y="3623397"/>
            <a:ext cx="3418449" cy="369332"/>
            <a:chOff x="1491175" y="1031453"/>
            <a:chExt cx="3418449" cy="369332"/>
          </a:xfrm>
        </p:grpSpPr>
        <p:cxnSp>
          <p:nvCxnSpPr>
            <p:cNvPr id="19" name="直線矢印コネクタ 18"/>
            <p:cNvCxnSpPr/>
            <p:nvPr/>
          </p:nvCxnSpPr>
          <p:spPr>
            <a:xfrm>
              <a:off x="1491175" y="1209822"/>
              <a:ext cx="3418449" cy="0"/>
            </a:xfrm>
            <a:prstGeom prst="straightConnector1">
              <a:avLst/>
            </a:prstGeom>
            <a:ln w="76200">
              <a:solidFill>
                <a:srgbClr val="C00000"/>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20" name="テキスト ボックス 19"/>
            <p:cNvSpPr txBox="1"/>
            <p:nvPr/>
          </p:nvSpPr>
          <p:spPr>
            <a:xfrm>
              <a:off x="2998187" y="1031453"/>
              <a:ext cx="992579" cy="369332"/>
            </a:xfrm>
            <a:prstGeom prst="rect">
              <a:avLst/>
            </a:prstGeom>
            <a:solidFill>
              <a:schemeClr val="bg1"/>
            </a:solidFill>
            <a:ln>
              <a:solidFill>
                <a:srgbClr val="C00000"/>
              </a:solidFill>
            </a:ln>
          </p:spPr>
          <p:txBody>
            <a:bodyPr wrap="none" rtlCol="0">
              <a:spAutoFit/>
            </a:bodyPr>
            <a:lstStyle/>
            <a:p>
              <a:r>
                <a:rPr kumimoji="1" lang="en-US" altLang="ja-JP" dirty="0" smtClean="0">
                  <a:solidFill>
                    <a:srgbClr val="C00000"/>
                  </a:solidFill>
                  <a:latin typeface="HGｺﾞｼｯｸE" pitchFamily="49" charset="-128"/>
                  <a:ea typeface="HGｺﾞｼｯｸE" pitchFamily="49" charset="-128"/>
                </a:rPr>
                <a:t>Width</a:t>
              </a:r>
              <a:r>
                <a:rPr kumimoji="1" lang="ja-JP" altLang="en-US" dirty="0" smtClean="0">
                  <a:solidFill>
                    <a:srgbClr val="C00000"/>
                  </a:solidFill>
                  <a:latin typeface="HGｺﾞｼｯｸE" pitchFamily="49" charset="-128"/>
                  <a:ea typeface="HGｺﾞｼｯｸE" pitchFamily="49" charset="-128"/>
                </a:rPr>
                <a:t>？</a:t>
              </a:r>
              <a:endParaRPr kumimoji="1" lang="ja-JP" altLang="en-US" dirty="0">
                <a:solidFill>
                  <a:srgbClr val="C00000"/>
                </a:solidFill>
                <a:latin typeface="HGｺﾞｼｯｸE" pitchFamily="49" charset="-128"/>
                <a:ea typeface="HGｺﾞｼｯｸE" pitchFamily="49" charset="-128"/>
              </a:endParaRPr>
            </a:p>
          </p:txBody>
        </p:sp>
      </p:grpSp>
      <p:cxnSp>
        <p:nvCxnSpPr>
          <p:cNvPr id="21" name="直線矢印コネクタ 20"/>
          <p:cNvCxnSpPr/>
          <p:nvPr/>
        </p:nvCxnSpPr>
        <p:spPr>
          <a:xfrm flipH="1" flipV="1">
            <a:off x="731137" y="2245929"/>
            <a:ext cx="43169" cy="3412710"/>
          </a:xfrm>
          <a:prstGeom prst="straightConnector1">
            <a:avLst/>
          </a:prstGeom>
          <a:ln w="76200">
            <a:solidFill>
              <a:srgbClr val="C00000"/>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22" name="テキスト ボックス 21"/>
          <p:cNvSpPr txBox="1"/>
          <p:nvPr/>
        </p:nvSpPr>
        <p:spPr>
          <a:xfrm>
            <a:off x="422034" y="3606924"/>
            <a:ext cx="877163" cy="369332"/>
          </a:xfrm>
          <a:prstGeom prst="rect">
            <a:avLst/>
          </a:prstGeom>
          <a:solidFill>
            <a:schemeClr val="bg1"/>
          </a:solidFill>
          <a:ln>
            <a:solidFill>
              <a:srgbClr val="C00000"/>
            </a:solidFill>
          </a:ln>
        </p:spPr>
        <p:txBody>
          <a:bodyPr wrap="none" rtlCol="0">
            <a:spAutoFit/>
          </a:bodyPr>
          <a:lstStyle/>
          <a:p>
            <a:r>
              <a:rPr kumimoji="1" lang="en-US" altLang="ja-JP" dirty="0" smtClean="0">
                <a:solidFill>
                  <a:srgbClr val="C00000"/>
                </a:solidFill>
                <a:latin typeface="HGｺﾞｼｯｸE" pitchFamily="49" charset="-128"/>
                <a:ea typeface="HGｺﾞｼｯｸE" pitchFamily="49" charset="-128"/>
              </a:rPr>
              <a:t>Depth?</a:t>
            </a:r>
            <a:endParaRPr kumimoji="1" lang="ja-JP" altLang="en-US" dirty="0">
              <a:solidFill>
                <a:srgbClr val="C00000"/>
              </a:solidFill>
              <a:latin typeface="HGｺﾞｼｯｸE" pitchFamily="49" charset="-128"/>
              <a:ea typeface="HGｺﾞｼｯｸE" pitchFamily="49" charset="-128"/>
            </a:endParaRPr>
          </a:p>
        </p:txBody>
      </p:sp>
      <p:sp>
        <p:nvSpPr>
          <p:cNvPr id="23" name="爆発 2 22"/>
          <p:cNvSpPr/>
          <p:nvPr/>
        </p:nvSpPr>
        <p:spPr>
          <a:xfrm>
            <a:off x="2326341" y="3173216"/>
            <a:ext cx="4417254" cy="3052689"/>
          </a:xfrm>
          <a:prstGeom prst="irregularSeal2">
            <a:avLst/>
          </a:prstGeom>
          <a:solidFill>
            <a:schemeClr val="bg1">
              <a:lumMod val="85000"/>
            </a:schemeClr>
          </a:solidFill>
          <a:ln>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r>
              <a:rPr lang="en-US" altLang="ja-JP" sz="2000" dirty="0" smtClean="0">
                <a:solidFill>
                  <a:srgbClr val="C00000"/>
                </a:solidFill>
                <a:latin typeface="HGｺﾞｼｯｸE" pitchFamily="49" charset="-128"/>
                <a:ea typeface="HGｺﾞｼｯｸE" pitchFamily="49" charset="-128"/>
              </a:rPr>
              <a:t>Relationship?</a:t>
            </a:r>
            <a:endParaRPr lang="ja-JP" altLang="en-US" sz="2800" dirty="0">
              <a:solidFill>
                <a:srgbClr val="C00000"/>
              </a:solidFill>
              <a:latin typeface="HGｺﾞｼｯｸE" pitchFamily="49" charset="-128"/>
              <a:ea typeface="HGｺﾞｼｯｸE" pitchFamily="49" charset="-128"/>
            </a:endParaRPr>
          </a:p>
        </p:txBody>
      </p:sp>
      <p:sp>
        <p:nvSpPr>
          <p:cNvPr id="24" name="テキスト ボックス 23"/>
          <p:cNvSpPr txBox="1"/>
          <p:nvPr/>
        </p:nvSpPr>
        <p:spPr>
          <a:xfrm>
            <a:off x="470647" y="5883524"/>
            <a:ext cx="1414170" cy="400110"/>
          </a:xfrm>
          <a:prstGeom prst="rect">
            <a:avLst/>
          </a:prstGeom>
          <a:noFill/>
        </p:spPr>
        <p:txBody>
          <a:bodyPr wrap="none" rtlCol="0">
            <a:spAutoFit/>
          </a:bodyPr>
          <a:lstStyle/>
          <a:p>
            <a:r>
              <a:rPr lang="en-US" altLang="ja-JP" sz="2000" dirty="0" smtClean="0">
                <a:solidFill>
                  <a:srgbClr val="C00000"/>
                </a:solidFill>
                <a:latin typeface="HGPｺﾞｼｯｸE" pitchFamily="50" charset="-128"/>
                <a:ea typeface="HGPｺﾞｼｯｸE" pitchFamily="50" charset="-128"/>
              </a:rPr>
              <a:t>Sentence</a:t>
            </a:r>
            <a:r>
              <a:rPr lang="ja-JP" altLang="en-US" sz="2000" dirty="0" smtClean="0">
                <a:solidFill>
                  <a:srgbClr val="C00000"/>
                </a:solidFill>
                <a:latin typeface="HGPｺﾞｼｯｸE" pitchFamily="50" charset="-128"/>
                <a:ea typeface="HGPｺﾞｼｯｸE" pitchFamily="50" charset="-128"/>
              </a:rPr>
              <a:t>？</a:t>
            </a:r>
            <a:endParaRPr kumimoji="1" lang="ja-JP" altLang="en-US" sz="2000" dirty="0">
              <a:solidFill>
                <a:srgbClr val="C00000"/>
              </a:solidFill>
              <a:latin typeface="HGPｺﾞｼｯｸE" pitchFamily="50" charset="-128"/>
              <a:ea typeface="HGPｺﾞｼｯｸE" pitchFamily="50" charset="-128"/>
            </a:endParaRPr>
          </a:p>
        </p:txBody>
      </p:sp>
      <p:cxnSp>
        <p:nvCxnSpPr>
          <p:cNvPr id="25" name="直線コネクタ 24"/>
          <p:cNvCxnSpPr>
            <a:stCxn id="24" idx="0"/>
          </p:cNvCxnSpPr>
          <p:nvPr/>
        </p:nvCxnSpPr>
        <p:spPr>
          <a:xfrm flipV="1">
            <a:off x="1177732" y="4713630"/>
            <a:ext cx="530044" cy="1169894"/>
          </a:xfrm>
          <a:prstGeom prst="line">
            <a:avLst/>
          </a:prstGeom>
          <a:ln>
            <a:solidFill>
              <a:srgbClr val="C00000"/>
            </a:solidFill>
            <a:prstDash val="dash"/>
          </a:ln>
        </p:spPr>
        <p:style>
          <a:lnRef idx="2">
            <a:schemeClr val="accent1"/>
          </a:lnRef>
          <a:fillRef idx="0">
            <a:schemeClr val="accent1"/>
          </a:fillRef>
          <a:effectRef idx="1">
            <a:schemeClr val="accent1"/>
          </a:effectRef>
          <a:fontRef idx="minor">
            <a:schemeClr val="tx1"/>
          </a:fontRef>
        </p:style>
      </p:cxnSp>
      <p:sp>
        <p:nvSpPr>
          <p:cNvPr id="26"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anim calcmode="lin" valueType="num">
                                      <p:cBhvr additive="base">
                                        <p:cTn id="53" dur="500" fill="hold"/>
                                        <p:tgtEl>
                                          <p:spTgt spid="21"/>
                                        </p:tgtEl>
                                        <p:attrNameLst>
                                          <p:attrName>ppt_x</p:attrName>
                                        </p:attrNameLst>
                                      </p:cBhvr>
                                      <p:tavLst>
                                        <p:tav tm="0">
                                          <p:val>
                                            <p:strVal val="#ppt_x"/>
                                          </p:val>
                                        </p:tav>
                                        <p:tav tm="100000">
                                          <p:val>
                                            <p:strVal val="#ppt_x"/>
                                          </p:val>
                                        </p:tav>
                                      </p:tavLst>
                                    </p:anim>
                                    <p:anim calcmode="lin" valueType="num">
                                      <p:cBhvr additive="base">
                                        <p:cTn id="54" dur="500" fill="hold"/>
                                        <p:tgtEl>
                                          <p:spTgt spid="21"/>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 calcmode="lin" valueType="num">
                                      <p:cBhvr additive="base">
                                        <p:cTn id="63" dur="500" fill="hold"/>
                                        <p:tgtEl>
                                          <p:spTgt spid="24"/>
                                        </p:tgtEl>
                                        <p:attrNameLst>
                                          <p:attrName>ppt_x</p:attrName>
                                        </p:attrNameLst>
                                      </p:cBhvr>
                                      <p:tavLst>
                                        <p:tav tm="0">
                                          <p:val>
                                            <p:strVal val="#ppt_x"/>
                                          </p:val>
                                        </p:tav>
                                        <p:tav tm="100000">
                                          <p:val>
                                            <p:strVal val="#ppt_x"/>
                                          </p:val>
                                        </p:tav>
                                      </p:tavLst>
                                    </p:anim>
                                    <p:anim calcmode="lin" valueType="num">
                                      <p:cBhvr additive="base">
                                        <p:cTn id="64" dur="500" fill="hold"/>
                                        <p:tgtEl>
                                          <p:spTgt spid="24"/>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anim calcmode="lin" valueType="num">
                                      <p:cBhvr additive="base">
                                        <p:cTn id="67" dur="500" fill="hold"/>
                                        <p:tgtEl>
                                          <p:spTgt spid="25"/>
                                        </p:tgtEl>
                                        <p:attrNameLst>
                                          <p:attrName>ppt_x</p:attrName>
                                        </p:attrNameLst>
                                      </p:cBhvr>
                                      <p:tavLst>
                                        <p:tav tm="0">
                                          <p:val>
                                            <p:strVal val="#ppt_x"/>
                                          </p:val>
                                        </p:tav>
                                        <p:tav tm="100000">
                                          <p:val>
                                            <p:strVal val="#ppt_x"/>
                                          </p:val>
                                        </p:tav>
                                      </p:tavLst>
                                    </p:anim>
                                    <p:anim calcmode="lin" valueType="num">
                                      <p:cBhvr additive="base">
                                        <p:cTn id="6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additive="base">
                                        <p:cTn id="73" dur="500" fill="hold"/>
                                        <p:tgtEl>
                                          <p:spTgt spid="23"/>
                                        </p:tgtEl>
                                        <p:attrNameLst>
                                          <p:attrName>ppt_x</p:attrName>
                                        </p:attrNameLst>
                                      </p:cBhvr>
                                      <p:tavLst>
                                        <p:tav tm="0">
                                          <p:val>
                                            <p:strVal val="#ppt_x"/>
                                          </p:val>
                                        </p:tav>
                                        <p:tav tm="100000">
                                          <p:val>
                                            <p:strVal val="#ppt_x"/>
                                          </p:val>
                                        </p:tav>
                                      </p:tavLst>
                                    </p:anim>
                                    <p:anim calcmode="lin" valueType="num">
                                      <p:cBhvr additive="base">
                                        <p:cTn id="7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6" presetClass="emph" presetSubtype="0" fill="hold" grpId="1" nodeType="clickEffect">
                                  <p:stCondLst>
                                    <p:cond delay="0"/>
                                  </p:stCondLst>
                                  <p:childTnLst>
                                    <p:animScale>
                                      <p:cBhvr>
                                        <p:cTn id="78" dur="2000" fill="hold"/>
                                        <p:tgtEl>
                                          <p:spTgt spid="2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4" grpId="0"/>
      <p:bldP spid="22" grpId="0" animBg="1"/>
      <p:bldP spid="23" grpId="0" animBg="1"/>
      <p:bldP spid="23" grpId="1" animBg="1"/>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lang="en-US" altLang="ja-JP" dirty="0" smtClean="0"/>
              <a:t>Confusion of Argument Structure &amp; Control Structure</a:t>
            </a:r>
            <a:endParaRPr kumimoji="1" lang="ja-JP" altLang="en-US" dirty="0"/>
          </a:p>
        </p:txBody>
      </p:sp>
      <p:sp>
        <p:nvSpPr>
          <p:cNvPr id="6" name="コンテンツ プレースホルダ 5"/>
          <p:cNvSpPr>
            <a:spLocks noGrp="1"/>
          </p:cNvSpPr>
          <p:nvPr>
            <p:ph idx="1"/>
          </p:nvPr>
        </p:nvSpPr>
        <p:spPr/>
        <p:txBody>
          <a:bodyPr/>
          <a:lstStyle/>
          <a:p>
            <a:pPr lvl="0"/>
            <a:r>
              <a:rPr lang="en-US" altLang="ja-JP" dirty="0" smtClean="0"/>
              <a:t>Mixing up of strategies and goals. </a:t>
            </a:r>
            <a:endParaRPr lang="ja-JP" altLang="ja-JP" dirty="0" smtClean="0"/>
          </a:p>
          <a:p>
            <a:pPr lvl="0"/>
            <a:r>
              <a:rPr lang="en-US" altLang="ja-JP" dirty="0" smtClean="0"/>
              <a:t>Content that should be written as a claim being expressed in the form of an action or function statement rather than as a proposition. </a:t>
            </a:r>
            <a:endParaRPr lang="ja-JP" altLang="ja-JP" dirty="0" smtClean="0"/>
          </a:p>
          <a:p>
            <a:pPr lvl="0"/>
            <a:r>
              <a:rPr lang="en-US" altLang="ja-JP" dirty="0" smtClean="0"/>
              <a:t>Misunderstanding of strategies as judgment branches. </a:t>
            </a:r>
            <a:endParaRPr lang="ja-JP" altLang="ja-JP" dirty="0" smtClean="0"/>
          </a:p>
          <a:p>
            <a:pPr lvl="0"/>
            <a:r>
              <a:rPr lang="en-US" altLang="ja-JP" dirty="0" smtClean="0"/>
              <a:t>Decomposing into function execution sequences instead of arguments. </a:t>
            </a:r>
            <a:endParaRPr lang="ja-JP" altLang="ja-JP" dirty="0" smtClean="0"/>
          </a:p>
          <a:p>
            <a:endParaRPr kumimoji="1" lang="ja-JP" altLang="en-US" dirty="0"/>
          </a:p>
        </p:txBody>
      </p:sp>
      <p:sp>
        <p:nvSpPr>
          <p:cNvPr id="3" name="フッター プレースホルダ 2"/>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4" name="スライド番号プレースホルダ 3"/>
          <p:cNvSpPr>
            <a:spLocks noGrp="1"/>
          </p:cNvSpPr>
          <p:nvPr>
            <p:ph type="sldNum" sz="quarter" idx="12"/>
          </p:nvPr>
        </p:nvSpPr>
        <p:spPr/>
        <p:txBody>
          <a:bodyPr/>
          <a:lstStyle/>
          <a:p>
            <a:fld id="{1C3BC8DD-A792-4E30-BFD0-F45F15248881}" type="slidenum">
              <a:rPr lang="ja-JP" altLang="en-US" smtClean="0"/>
              <a:pPr/>
              <a:t>7</a:t>
            </a:fld>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48680"/>
            <a:ext cx="8229600" cy="636680"/>
          </a:xfrm>
        </p:spPr>
        <p:txBody>
          <a:bodyPr/>
          <a:lstStyle/>
          <a:p>
            <a:r>
              <a:rPr lang="en-US" altLang="ja-JP" dirty="0" smtClean="0"/>
              <a:t>Controlling the Represented Range </a:t>
            </a:r>
            <a:endParaRPr kumimoji="1" lang="ja-JP" altLang="en-US" dirty="0"/>
          </a:p>
        </p:txBody>
      </p:sp>
      <p:sp>
        <p:nvSpPr>
          <p:cNvPr id="4" name="フッター プレースホルダ 3"/>
          <p:cNvSpPr>
            <a:spLocks noGrp="1"/>
          </p:cNvSpPr>
          <p:nvPr>
            <p:ph type="ftr" sz="quarter" idx="11"/>
          </p:nvPr>
        </p:nvSpPr>
        <p:spPr/>
        <p:txBody>
          <a:bodyPr/>
          <a:lstStyle/>
          <a:p>
            <a:r>
              <a:rPr kumimoji="1" lang="en-US" altLang="ja-JP" smtClean="0"/>
              <a:t>Copyright Prof. Dr. Shuichiro Yamamoto 2013</a:t>
            </a:r>
            <a:endParaRPr kumimoji="1" lang="ja-JP" altLang="en-US" dirty="0"/>
          </a:p>
        </p:txBody>
      </p:sp>
      <p:sp>
        <p:nvSpPr>
          <p:cNvPr id="5" name="スライド番号プレースホルダ 4"/>
          <p:cNvSpPr>
            <a:spLocks noGrp="1"/>
          </p:cNvSpPr>
          <p:nvPr>
            <p:ph type="sldNum" sz="quarter" idx="4"/>
          </p:nvPr>
        </p:nvSpPr>
        <p:spPr/>
        <p:txBody>
          <a:bodyPr/>
          <a:lstStyle/>
          <a:p>
            <a:fld id="{1C3BC8DD-A792-4E30-BFD0-F45F15248881}" type="slidenum">
              <a:rPr lang="ja-JP" altLang="en-US" smtClean="0"/>
              <a:pPr/>
              <a:t>8</a:t>
            </a:fld>
            <a:endParaRPr lang="ja-JP" altLang="en-US" dirty="0"/>
          </a:p>
        </p:txBody>
      </p:sp>
      <p:pic>
        <p:nvPicPr>
          <p:cNvPr id="6" name="図 5"/>
          <p:cNvPicPr/>
          <p:nvPr/>
        </p:nvPicPr>
        <p:blipFill>
          <a:blip r:embed="rId2" cstate="print"/>
          <a:srcRect/>
          <a:stretch>
            <a:fillRect/>
          </a:stretch>
        </p:blipFill>
        <p:spPr bwMode="auto">
          <a:xfrm>
            <a:off x="539552" y="1412776"/>
            <a:ext cx="7992888" cy="4824536"/>
          </a:xfrm>
          <a:prstGeom prst="rect">
            <a:avLst/>
          </a:prstGeom>
          <a:noFill/>
          <a:ln w="9525">
            <a:noFill/>
            <a:miter lim="800000"/>
            <a:headEnd/>
            <a:tailEnd/>
          </a:ln>
        </p:spPr>
      </p:pic>
      <p:sp>
        <p:nvSpPr>
          <p:cNvPr id="7" name="テキスト ボックス 6"/>
          <p:cNvSpPr txBox="1"/>
          <p:nvPr/>
        </p:nvSpPr>
        <p:spPr>
          <a:xfrm>
            <a:off x="3563888" y="3789040"/>
            <a:ext cx="5184576" cy="1938992"/>
          </a:xfrm>
          <a:prstGeom prst="rect">
            <a:avLst/>
          </a:prstGeom>
          <a:solidFill>
            <a:schemeClr val="bg2"/>
          </a:solidFill>
          <a:ln>
            <a:solidFill>
              <a:schemeClr val="accent1"/>
            </a:solidFill>
          </a:ln>
        </p:spPr>
        <p:txBody>
          <a:bodyPr wrap="square" rtlCol="0">
            <a:spAutoFit/>
          </a:bodyPr>
          <a:lstStyle/>
          <a:p>
            <a:r>
              <a:rPr lang="en-US" altLang="ja-JP" sz="2400" dirty="0" smtClean="0"/>
              <a:t>This does not extend to cover measures taken regarding maintenance of the train itself or the dangers associated with maintenance work. </a:t>
            </a:r>
            <a:endParaRPr kumimoji="1" lang="ja-JP"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530352" y="980728"/>
            <a:ext cx="7772400" cy="1362456"/>
          </a:xfrm>
        </p:spPr>
        <p:txBody>
          <a:bodyPr/>
          <a:lstStyle/>
          <a:p>
            <a:r>
              <a:rPr lang="en-US" altLang="ja-JP" sz="4400" dirty="0" smtClean="0"/>
              <a:t>Basic pattern of argument decomposition</a:t>
            </a:r>
          </a:p>
        </p:txBody>
      </p:sp>
      <p:sp>
        <p:nvSpPr>
          <p:cNvPr id="5" name="スライド番号プレースホルダ 4"/>
          <p:cNvSpPr>
            <a:spLocks noGrp="1"/>
          </p:cNvSpPr>
          <p:nvPr>
            <p:ph type="sldNum" sz="quarter" idx="12"/>
          </p:nvPr>
        </p:nvSpPr>
        <p:spPr/>
        <p:txBody>
          <a:bodyPr/>
          <a:lstStyle/>
          <a:p>
            <a:fld id="{1C3BC8DD-A792-4E30-BFD0-F45F15248881}" type="slidenum">
              <a:rPr lang="ja-JP" altLang="en-US" smtClean="0"/>
              <a:pPr/>
              <a:t>9</a:t>
            </a:fld>
            <a:endParaRPr lang="ja-JP" altLang="en-US" dirty="0"/>
          </a:p>
        </p:txBody>
      </p:sp>
      <p:sp>
        <p:nvSpPr>
          <p:cNvPr id="7" name="テキスト プレースホルダ 5"/>
          <p:cNvSpPr>
            <a:spLocks noGrp="1"/>
          </p:cNvSpPr>
          <p:nvPr>
            <p:ph type="body" idx="1"/>
          </p:nvPr>
        </p:nvSpPr>
        <p:spPr>
          <a:xfrm>
            <a:off x="530352" y="2704664"/>
            <a:ext cx="7772400" cy="2884576"/>
          </a:xfrm>
        </p:spPr>
        <p:txBody>
          <a:bodyPr>
            <a:normAutofit lnSpcReduction="10000"/>
          </a:bodyPr>
          <a:lstStyle/>
          <a:p>
            <a:pPr>
              <a:buFont typeface="Wingdings" pitchFamily="2" charset="2"/>
              <a:buChar char="n"/>
            </a:pPr>
            <a:r>
              <a:rPr lang="en-US" altLang="ja-JP" sz="2400" dirty="0" smtClean="0"/>
              <a:t>Architecture</a:t>
            </a:r>
            <a:endParaRPr lang="en-US" altLang="ja-JP" sz="2400" dirty="0"/>
          </a:p>
          <a:p>
            <a:pPr>
              <a:buFont typeface="Wingdings" pitchFamily="2" charset="2"/>
              <a:buChar char="n"/>
            </a:pPr>
            <a:r>
              <a:rPr lang="en-US" altLang="ja-JP" sz="2400" dirty="0" smtClean="0"/>
              <a:t>Functional</a:t>
            </a:r>
            <a:endParaRPr lang="en-US" altLang="ja-JP" sz="2400" dirty="0"/>
          </a:p>
          <a:p>
            <a:pPr>
              <a:buFont typeface="Wingdings" pitchFamily="2" charset="2"/>
              <a:buChar char="n"/>
            </a:pPr>
            <a:r>
              <a:rPr lang="en-US" altLang="ja-JP" sz="2400" dirty="0" smtClean="0"/>
              <a:t>Attributes</a:t>
            </a:r>
            <a:endParaRPr lang="en-US" altLang="ja-JP" sz="2400" dirty="0"/>
          </a:p>
          <a:p>
            <a:pPr>
              <a:buFont typeface="Wingdings" pitchFamily="2" charset="2"/>
              <a:buChar char="n"/>
            </a:pPr>
            <a:r>
              <a:rPr lang="en-US" altLang="ja-JP" sz="2400" dirty="0" smtClean="0"/>
              <a:t>Infinite set</a:t>
            </a:r>
            <a:endParaRPr lang="en-US" altLang="ja-JP" sz="2400" dirty="0"/>
          </a:p>
          <a:p>
            <a:pPr>
              <a:buFont typeface="Wingdings" pitchFamily="2" charset="2"/>
              <a:buChar char="n"/>
            </a:pPr>
            <a:r>
              <a:rPr lang="en-US" altLang="ja-JP" sz="2400" dirty="0" smtClean="0"/>
              <a:t>Complete</a:t>
            </a:r>
            <a:endParaRPr lang="en-US" altLang="ja-JP" sz="2400" dirty="0"/>
          </a:p>
          <a:p>
            <a:pPr>
              <a:buFont typeface="Wingdings" pitchFamily="2" charset="2"/>
              <a:buChar char="n"/>
            </a:pPr>
            <a:r>
              <a:rPr lang="en-US" altLang="ja-JP" sz="2400" dirty="0" smtClean="0"/>
              <a:t>Monotonic</a:t>
            </a:r>
            <a:endParaRPr lang="en-US" altLang="ja-JP" sz="2400" dirty="0"/>
          </a:p>
          <a:p>
            <a:pPr>
              <a:buFont typeface="Wingdings" pitchFamily="2" charset="2"/>
              <a:buChar char="n"/>
            </a:pPr>
            <a:r>
              <a:rPr lang="en-US" altLang="ja-JP" sz="2400" dirty="0" smtClean="0"/>
              <a:t>concretion</a:t>
            </a:r>
            <a:endParaRPr lang="ja-JP" altLang="ja-JP" sz="2400" dirty="0"/>
          </a:p>
        </p:txBody>
      </p:sp>
      <p:sp>
        <p:nvSpPr>
          <p:cNvPr id="8" name="フッター プレースホルダ 2"/>
          <p:cNvSpPr>
            <a:spLocks noGrp="1"/>
          </p:cNvSpPr>
          <p:nvPr>
            <p:ph type="ftr" sz="quarter" idx="11"/>
          </p:nvPr>
        </p:nvSpPr>
        <p:spPr>
          <a:xfrm>
            <a:off x="2667000" y="6356350"/>
            <a:ext cx="3352800" cy="365125"/>
          </a:xfrm>
        </p:spPr>
        <p:txBody>
          <a:bodyPr/>
          <a:lstStyle/>
          <a:p>
            <a:r>
              <a:rPr kumimoji="1" lang="en-US" altLang="ja-JP" smtClean="0"/>
              <a:t>Copyright Prof. Dr. Shuichiro Yamamoto 2013</a:t>
            </a:r>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リゾート">
  <a:themeElements>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リゾート">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4193</TotalTime>
  <Words>1672</Words>
  <Application>Microsoft Office PowerPoint</Application>
  <PresentationFormat>画面に合わせる (4:3)</PresentationFormat>
  <Paragraphs>359</Paragraphs>
  <Slides>35</Slides>
  <Notes>8</Notes>
  <HiddenSlides>0</HiddenSlides>
  <MMClips>0</MMClips>
  <ScaleCrop>false</ScaleCrop>
  <HeadingPairs>
    <vt:vector size="4" baseType="variant">
      <vt:variant>
        <vt:lpstr>テーマ</vt:lpstr>
      </vt:variant>
      <vt:variant>
        <vt:i4>1</vt:i4>
      </vt:variant>
      <vt:variant>
        <vt:lpstr>スライド タイトル</vt:lpstr>
      </vt:variant>
      <vt:variant>
        <vt:i4>35</vt:i4>
      </vt:variant>
    </vt:vector>
  </HeadingPairs>
  <TitlesOfParts>
    <vt:vector size="36" baseType="lpstr">
      <vt:lpstr>リゾート</vt:lpstr>
      <vt:lpstr>An evaluation of argument patterns to reduce pitfalls of applying Assurance Case</vt:lpstr>
      <vt:lpstr>Agenda  </vt:lpstr>
      <vt:lpstr>Assurance case pitfalls</vt:lpstr>
      <vt:lpstr>Pitfalls  </vt:lpstr>
      <vt:lpstr>Claim decomposition</vt:lpstr>
      <vt:lpstr>Assurance case ambiguity </vt:lpstr>
      <vt:lpstr>Confusion of Argument Structure &amp; Control Structure</vt:lpstr>
      <vt:lpstr>Controlling the Represented Range </vt:lpstr>
      <vt:lpstr>Basic pattern of argument decomposition</vt:lpstr>
      <vt:lpstr>Formal Claim Decompositions</vt:lpstr>
      <vt:lpstr>Architecture decomposition</vt:lpstr>
      <vt:lpstr>Functional decomposition</vt:lpstr>
      <vt:lpstr>Attribute decomposition</vt:lpstr>
      <vt:lpstr>Infinite set decomposition</vt:lpstr>
      <vt:lpstr>Complete decomposition</vt:lpstr>
      <vt:lpstr>Monotonic decomposition</vt:lpstr>
      <vt:lpstr>Decomposition by concretion </vt:lpstr>
      <vt:lpstr>Evaluation of the decomposition patterns</vt:lpstr>
      <vt:lpstr>Design of experiment</vt:lpstr>
      <vt:lpstr>The content of the course text</vt:lpstr>
      <vt:lpstr>Case study: LAN device monitoring</vt:lpstr>
      <vt:lpstr>Example of architecture decomposition</vt:lpstr>
      <vt:lpstr>Number of nodes</vt:lpstr>
      <vt:lpstr>Man hours for work categories</vt:lpstr>
      <vt:lpstr>Relationship between claim and evidence</vt:lpstr>
      <vt:lpstr>Relationship between claim and strategy</vt:lpstr>
      <vt:lpstr>Relationship between evidence and context(risk)</vt:lpstr>
      <vt:lpstr>Discussions </vt:lpstr>
      <vt:lpstr>Effectiveness of argument patterns</vt:lpstr>
      <vt:lpstr>Limitations of patterns</vt:lpstr>
      <vt:lpstr>Correlation with System Development &amp; Operation Materials</vt:lpstr>
      <vt:lpstr>Systems, Documentation &amp; Assurance Cases</vt:lpstr>
      <vt:lpstr>Creating Assurance Cases for Process Validation</vt:lpstr>
      <vt:lpstr>Summary </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yamamotosui</dc:creator>
  <cp:lastModifiedBy>Shuichiro Yamamoto</cp:lastModifiedBy>
  <cp:revision>184</cp:revision>
  <dcterms:created xsi:type="dcterms:W3CDTF">2010-01-25T00:12:07Z</dcterms:created>
  <dcterms:modified xsi:type="dcterms:W3CDTF">2013-05-19T20:58:15Z</dcterms:modified>
</cp:coreProperties>
</file>