
<file path=[Content_Types].xml><?xml version="1.0" encoding="utf-8"?>
<Types xmlns="http://schemas.openxmlformats.org/package/2006/content-types">
  <Default Extension="xml" ContentType="application/xml"/>
  <Default Extension="wmf" ContentType="image/x-wmf"/>
  <Default Extension="jpg" ContentType="image/jpeg"/>
  <Default Extension="jpe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256" r:id="rId2"/>
    <p:sldId id="280" r:id="rId3"/>
    <p:sldId id="281" r:id="rId4"/>
    <p:sldId id="282" r:id="rId5"/>
    <p:sldId id="283" r:id="rId6"/>
    <p:sldId id="292" r:id="rId7"/>
    <p:sldId id="284" r:id="rId8"/>
    <p:sldId id="291" r:id="rId9"/>
    <p:sldId id="285" r:id="rId10"/>
    <p:sldId id="286" r:id="rId11"/>
    <p:sldId id="287" r:id="rId12"/>
    <p:sldId id="288" r:id="rId13"/>
    <p:sldId id="289" r:id="rId14"/>
    <p:sldId id="293" r:id="rId15"/>
    <p:sldId id="279" r:id="rId16"/>
  </p:sldIdLst>
  <p:sldSz cx="9144000" cy="6858000" type="screen4x3"/>
  <p:notesSz cx="6934200" cy="9220200"/>
  <p:defaultTextStyle>
    <a:defPPr>
      <a:defRPr lang="en-US"/>
    </a:defPPr>
    <a:lvl1pPr algn="ctr" rtl="0" fontAlgn="base">
      <a:spcBef>
        <a:spcPct val="50000"/>
      </a:spcBef>
      <a:spcAft>
        <a:spcPct val="0"/>
      </a:spcAft>
      <a:defRPr sz="2000" b="1" kern="1200">
        <a:solidFill>
          <a:schemeClr val="tx1"/>
        </a:solidFill>
        <a:latin typeface="Arial" charset="0"/>
        <a:ea typeface="ＭＳ Ｐゴシック" pitchFamily="1" charset="-128"/>
        <a:cs typeface="+mn-cs"/>
      </a:defRPr>
    </a:lvl1pPr>
    <a:lvl2pPr marL="457200" algn="ctr" rtl="0" fontAlgn="base">
      <a:spcBef>
        <a:spcPct val="50000"/>
      </a:spcBef>
      <a:spcAft>
        <a:spcPct val="0"/>
      </a:spcAft>
      <a:defRPr sz="2000" b="1" kern="1200">
        <a:solidFill>
          <a:schemeClr val="tx1"/>
        </a:solidFill>
        <a:latin typeface="Arial" charset="0"/>
        <a:ea typeface="ＭＳ Ｐゴシック" pitchFamily="1" charset="-128"/>
        <a:cs typeface="+mn-cs"/>
      </a:defRPr>
    </a:lvl2pPr>
    <a:lvl3pPr marL="914400" algn="ctr" rtl="0" fontAlgn="base">
      <a:spcBef>
        <a:spcPct val="50000"/>
      </a:spcBef>
      <a:spcAft>
        <a:spcPct val="0"/>
      </a:spcAft>
      <a:defRPr sz="2000" b="1" kern="1200">
        <a:solidFill>
          <a:schemeClr val="tx1"/>
        </a:solidFill>
        <a:latin typeface="Arial" charset="0"/>
        <a:ea typeface="ＭＳ Ｐゴシック" pitchFamily="1" charset="-128"/>
        <a:cs typeface="+mn-cs"/>
      </a:defRPr>
    </a:lvl3pPr>
    <a:lvl4pPr marL="1371600" algn="ctr" rtl="0" fontAlgn="base">
      <a:spcBef>
        <a:spcPct val="50000"/>
      </a:spcBef>
      <a:spcAft>
        <a:spcPct val="0"/>
      </a:spcAft>
      <a:defRPr sz="2000" b="1" kern="1200">
        <a:solidFill>
          <a:schemeClr val="tx1"/>
        </a:solidFill>
        <a:latin typeface="Arial" charset="0"/>
        <a:ea typeface="ＭＳ Ｐゴシック" pitchFamily="1" charset="-128"/>
        <a:cs typeface="+mn-cs"/>
      </a:defRPr>
    </a:lvl4pPr>
    <a:lvl5pPr marL="1828800" algn="ctr" rtl="0" fontAlgn="base">
      <a:spcBef>
        <a:spcPct val="50000"/>
      </a:spcBef>
      <a:spcAft>
        <a:spcPct val="0"/>
      </a:spcAft>
      <a:defRPr sz="2000" b="1" kern="1200">
        <a:solidFill>
          <a:schemeClr val="tx1"/>
        </a:solidFill>
        <a:latin typeface="Arial" charset="0"/>
        <a:ea typeface="ＭＳ Ｐゴシック" pitchFamily="1" charset="-128"/>
        <a:cs typeface="+mn-cs"/>
      </a:defRPr>
    </a:lvl5pPr>
    <a:lvl6pPr marL="2286000" algn="l" defTabSz="914400" rtl="0" eaLnBrk="1" latinLnBrk="0" hangingPunct="1">
      <a:defRPr sz="2000" b="1" kern="1200">
        <a:solidFill>
          <a:schemeClr val="tx1"/>
        </a:solidFill>
        <a:latin typeface="Arial" charset="0"/>
        <a:ea typeface="ＭＳ Ｐゴシック" pitchFamily="1" charset="-128"/>
        <a:cs typeface="+mn-cs"/>
      </a:defRPr>
    </a:lvl6pPr>
    <a:lvl7pPr marL="2743200" algn="l" defTabSz="914400" rtl="0" eaLnBrk="1" latinLnBrk="0" hangingPunct="1">
      <a:defRPr sz="2000" b="1" kern="1200">
        <a:solidFill>
          <a:schemeClr val="tx1"/>
        </a:solidFill>
        <a:latin typeface="Arial" charset="0"/>
        <a:ea typeface="ＭＳ Ｐゴシック" pitchFamily="1" charset="-128"/>
        <a:cs typeface="+mn-cs"/>
      </a:defRPr>
    </a:lvl7pPr>
    <a:lvl8pPr marL="3200400" algn="l" defTabSz="914400" rtl="0" eaLnBrk="1" latinLnBrk="0" hangingPunct="1">
      <a:defRPr sz="2000" b="1" kern="1200">
        <a:solidFill>
          <a:schemeClr val="tx1"/>
        </a:solidFill>
        <a:latin typeface="Arial" charset="0"/>
        <a:ea typeface="ＭＳ Ｐゴシック" pitchFamily="1" charset="-128"/>
        <a:cs typeface="+mn-cs"/>
      </a:defRPr>
    </a:lvl8pPr>
    <a:lvl9pPr marL="3657600" algn="l" defTabSz="914400" rtl="0" eaLnBrk="1" latinLnBrk="0" hangingPunct="1">
      <a:defRPr sz="2000" b="1" kern="1200">
        <a:solidFill>
          <a:schemeClr val="tx1"/>
        </a:solidFill>
        <a:latin typeface="Arial" charset="0"/>
        <a:ea typeface="ＭＳ Ｐゴシック"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uck Weinstock" initials="CB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CCE5"/>
    <a:srgbClr val="5CA1FB"/>
    <a:srgbClr val="3C4F82"/>
    <a:srgbClr val="777777"/>
    <a:srgbClr val="8BADE5"/>
    <a:srgbClr val="B3C2D7"/>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87" autoAdjust="0"/>
    <p:restoredTop sz="92102" autoAdjust="0"/>
  </p:normalViewPr>
  <p:slideViewPr>
    <p:cSldViewPr snapToGrid="0">
      <p:cViewPr>
        <p:scale>
          <a:sx n="100" d="100"/>
          <a:sy n="100" d="100"/>
        </p:scale>
        <p:origin x="-296" y="-80"/>
      </p:cViewPr>
      <p:guideLst>
        <p:guide orient="horz" pos="288"/>
        <p:guide orient="horz" pos="3744"/>
        <p:guide orient="horz" pos="960"/>
        <p:guide orient="horz" pos="720"/>
        <p:guide pos="336"/>
        <p:guide pos="54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938" y="-108"/>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commentAuthors" Target="commentAuthor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wmf"/></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100" name="Rectangle 20"/>
          <p:cNvSpPr>
            <a:spLocks noChangeArrowheads="1"/>
          </p:cNvSpPr>
          <p:nvPr/>
        </p:nvSpPr>
        <p:spPr bwMode="auto">
          <a:xfrm>
            <a:off x="4070350" y="8660584"/>
            <a:ext cx="2133600" cy="464497"/>
          </a:xfrm>
          <a:prstGeom prst="rect">
            <a:avLst/>
          </a:prstGeom>
          <a:noFill/>
          <a:ln w="9525">
            <a:noFill/>
            <a:miter lim="800000"/>
            <a:headEnd/>
            <a:tailEnd/>
          </a:ln>
          <a:effectLst/>
        </p:spPr>
        <p:txBody>
          <a:bodyPr lIns="18906" tIns="0" rIns="18906" bIns="0" anchor="b"/>
          <a:lstStyle/>
          <a:p>
            <a:pPr algn="r" defTabSz="949325">
              <a:lnSpc>
                <a:spcPct val="89000"/>
              </a:lnSpc>
              <a:spcBef>
                <a:spcPct val="40000"/>
              </a:spcBef>
            </a:pPr>
            <a:r>
              <a:rPr lang="en-US" sz="900" b="0" dirty="0"/>
              <a:t>© </a:t>
            </a:r>
            <a:r>
              <a:rPr lang="en-US" sz="900" b="0" dirty="0" smtClean="0"/>
              <a:t>2011 Carnegie </a:t>
            </a:r>
            <a:r>
              <a:rPr lang="en-US" sz="900" b="0" dirty="0"/>
              <a:t>Mellon University</a:t>
            </a:r>
          </a:p>
          <a:p>
            <a:pPr algn="l" defTabSz="949325">
              <a:lnSpc>
                <a:spcPct val="89000"/>
              </a:lnSpc>
              <a:spcBef>
                <a:spcPct val="40000"/>
              </a:spcBef>
            </a:pPr>
            <a:r>
              <a:rPr lang="en-US" sz="800" b="0" i="1" dirty="0">
                <a:latin typeface="Times New Roman" pitchFamily="18" charset="0"/>
              </a:rPr>
              <a:t>  </a:t>
            </a:r>
          </a:p>
        </p:txBody>
      </p:sp>
      <p:sp>
        <p:nvSpPr>
          <p:cNvPr id="46101" name="Rectangle 21"/>
          <p:cNvSpPr>
            <a:spLocks noChangeArrowheads="1"/>
          </p:cNvSpPr>
          <p:nvPr/>
        </p:nvSpPr>
        <p:spPr bwMode="auto">
          <a:xfrm>
            <a:off x="6447479" y="8801677"/>
            <a:ext cx="335269" cy="227585"/>
          </a:xfrm>
          <a:prstGeom prst="rect">
            <a:avLst/>
          </a:prstGeom>
          <a:noFill/>
          <a:ln w="9525">
            <a:noFill/>
            <a:miter lim="800000"/>
            <a:headEnd/>
            <a:tailEnd/>
          </a:ln>
          <a:effectLst/>
        </p:spPr>
        <p:txBody>
          <a:bodyPr wrap="none" lIns="88226" tIns="44112" rIns="88226" bIns="44112">
            <a:spAutoFit/>
          </a:bodyPr>
          <a:lstStyle/>
          <a:p>
            <a:pPr defTabSz="901700" eaLnBrk="0" hangingPunct="0">
              <a:lnSpc>
                <a:spcPct val="90000"/>
              </a:lnSpc>
              <a:spcBef>
                <a:spcPct val="0"/>
              </a:spcBef>
            </a:pPr>
            <a:fld id="{AC363E17-291A-4AC6-942A-2CC827AAF43E}" type="slidenum">
              <a:rPr lang="en-US" sz="1000"/>
              <a:pPr defTabSz="901700" eaLnBrk="0" hangingPunct="0">
                <a:lnSpc>
                  <a:spcPct val="90000"/>
                </a:lnSpc>
                <a:spcBef>
                  <a:spcPct val="0"/>
                </a:spcBef>
              </a:pPr>
              <a:t>‹#›</a:t>
            </a:fld>
            <a:endParaRPr lang="en-US" sz="1000"/>
          </a:p>
        </p:txBody>
      </p:sp>
      <p:sp>
        <p:nvSpPr>
          <p:cNvPr id="46102" name="Line 22"/>
          <p:cNvSpPr>
            <a:spLocks noChangeShapeType="1"/>
          </p:cNvSpPr>
          <p:nvPr/>
        </p:nvSpPr>
        <p:spPr bwMode="auto">
          <a:xfrm flipH="1">
            <a:off x="228600" y="8687534"/>
            <a:ext cx="6477000" cy="0"/>
          </a:xfrm>
          <a:prstGeom prst="line">
            <a:avLst/>
          </a:prstGeom>
          <a:noFill/>
          <a:ln w="6350">
            <a:solidFill>
              <a:schemeClr val="tx1"/>
            </a:solidFill>
            <a:round/>
            <a:headEnd/>
            <a:tailEnd/>
          </a:ln>
          <a:effectLst/>
        </p:spPr>
        <p:txBody>
          <a:bodyPr wrap="none" anchor="ctr">
            <a:spAutoFit/>
          </a:bodyPr>
          <a:lstStyle/>
          <a:p>
            <a:endParaRPr lang="en-US"/>
          </a:p>
        </p:txBody>
      </p:sp>
      <p:pic>
        <p:nvPicPr>
          <p:cNvPr id="46103" name="Picture 23" descr="SEI_CMU_1Line_Blk"/>
          <p:cNvPicPr>
            <a:picLocks noChangeAspect="1" noChangeArrowheads="1"/>
          </p:cNvPicPr>
          <p:nvPr/>
        </p:nvPicPr>
        <p:blipFill>
          <a:blip r:embed="rId2" cstate="print"/>
          <a:srcRect/>
          <a:stretch>
            <a:fillRect/>
          </a:stretch>
        </p:blipFill>
        <p:spPr bwMode="auto">
          <a:xfrm>
            <a:off x="260350" y="8782653"/>
            <a:ext cx="3727450" cy="221944"/>
          </a:xfrm>
          <a:prstGeom prst="rect">
            <a:avLst/>
          </a:prstGeom>
          <a:noFill/>
        </p:spPr>
      </p:pic>
      <p:sp>
        <p:nvSpPr>
          <p:cNvPr id="46104" name="Rectangle 24"/>
          <p:cNvSpPr>
            <a:spLocks noGrp="1" noChangeArrowheads="1"/>
          </p:cNvSpPr>
          <p:nvPr>
            <p:ph type="hdr" sz="quarter"/>
          </p:nvPr>
        </p:nvSpPr>
        <p:spPr bwMode="auto">
          <a:xfrm>
            <a:off x="573088" y="296455"/>
            <a:ext cx="2703512" cy="46608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defTabSz="949325">
              <a:lnSpc>
                <a:spcPct val="90000"/>
              </a:lnSpc>
              <a:defRPr sz="900"/>
            </a:lvl1pPr>
          </a:lstStyle>
          <a:p>
            <a:r>
              <a:rPr lang="en-US" dirty="0" smtClean="0"/>
              <a:t>Author</a:t>
            </a:r>
          </a:p>
          <a:p>
            <a:r>
              <a:rPr lang="en-US" dirty="0" smtClean="0"/>
              <a:t>Program</a:t>
            </a:r>
            <a:endParaRPr lang="en-US" dirty="0"/>
          </a:p>
        </p:txBody>
      </p:sp>
      <p:sp>
        <p:nvSpPr>
          <p:cNvPr id="46105" name="Rectangle 25"/>
          <p:cNvSpPr>
            <a:spLocks noGrp="1" noChangeArrowheads="1"/>
          </p:cNvSpPr>
          <p:nvPr>
            <p:ph type="dt" idx="1"/>
          </p:nvPr>
        </p:nvSpPr>
        <p:spPr bwMode="auto">
          <a:xfrm>
            <a:off x="3733801" y="296455"/>
            <a:ext cx="2703513" cy="466083"/>
          </a:xfrm>
          <a:prstGeom prst="rect">
            <a:avLst/>
          </a:prstGeom>
          <a:noFill/>
          <a:ln w="9525">
            <a:noFill/>
            <a:miter lim="800000"/>
            <a:headEnd/>
            <a:tailEnd/>
          </a:ln>
          <a:effectLst/>
        </p:spPr>
        <p:txBody>
          <a:bodyPr vert="horz" wrap="square" lIns="18906" tIns="0" rIns="18906" bIns="0" numCol="1" anchor="t" anchorCtr="0" compatLnSpc="1">
            <a:prstTxWarp prst="textNoShape">
              <a:avLst/>
            </a:prstTxWarp>
          </a:bodyPr>
          <a:lstStyle>
            <a:lvl1pPr algn="r" defTabSz="949325" eaLnBrk="0" hangingPunct="0">
              <a:spcBef>
                <a:spcPct val="0"/>
              </a:spcBef>
              <a:defRPr sz="1000" b="0"/>
            </a:lvl1pPr>
          </a:lstStyle>
          <a:p>
            <a:fld id="{CAB69371-DCFD-464A-8AB5-7F64F0E06424}" type="datetime1">
              <a:rPr lang="en-US"/>
              <a:pPr/>
              <a:t>5/15/13</a:t>
            </a:fld>
            <a:endParaRPr lang="en-US"/>
          </a:p>
        </p:txBody>
      </p:sp>
    </p:spTree>
    <p:extLst>
      <p:ext uri="{BB962C8B-B14F-4D97-AF65-F5344CB8AC3E}">
        <p14:creationId xmlns:p14="http://schemas.microsoft.com/office/powerpoint/2010/main" val="3439343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wmf"/></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2"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23925" y="4380229"/>
            <a:ext cx="5086350" cy="4147188"/>
          </a:xfrm>
          <a:prstGeom prst="rect">
            <a:avLst/>
          </a:prstGeom>
          <a:noFill/>
          <a:ln w="9525">
            <a:noFill/>
            <a:miter lim="800000"/>
            <a:headEnd/>
            <a:tailEnd/>
          </a:ln>
        </p:spPr>
        <p:txBody>
          <a:bodyPr vert="horz" wrap="square" lIns="92309" tIns="46154" rIns="92309" bIns="46154" numCol="1" anchor="t" anchorCtr="0" compatLnSpc="1">
            <a:prstTxWarp prst="textNoShape">
              <a:avLst/>
            </a:prstTxWarp>
          </a:bodyPr>
          <a:lstStyle/>
          <a:p>
            <a:pPr lvl="0"/>
            <a:r>
              <a:rPr lang="en-US" smtClean="0"/>
              <a:t>Click to edit Master text styles</a:t>
            </a:r>
          </a:p>
        </p:txBody>
      </p:sp>
      <p:sp>
        <p:nvSpPr>
          <p:cNvPr id="7188" name="Rectangle 20"/>
          <p:cNvSpPr>
            <a:spLocks noChangeArrowheads="1"/>
          </p:cNvSpPr>
          <p:nvPr/>
        </p:nvSpPr>
        <p:spPr bwMode="auto">
          <a:xfrm>
            <a:off x="4070350" y="8660584"/>
            <a:ext cx="2133600" cy="464497"/>
          </a:xfrm>
          <a:prstGeom prst="rect">
            <a:avLst/>
          </a:prstGeom>
          <a:noFill/>
          <a:ln w="9525">
            <a:noFill/>
            <a:miter lim="800000"/>
            <a:headEnd/>
            <a:tailEnd/>
          </a:ln>
          <a:effectLst/>
        </p:spPr>
        <p:txBody>
          <a:bodyPr lIns="18906" tIns="0" rIns="18906" bIns="0" anchor="b"/>
          <a:lstStyle/>
          <a:p>
            <a:pPr algn="r" defTabSz="949325">
              <a:lnSpc>
                <a:spcPct val="89000"/>
              </a:lnSpc>
              <a:spcBef>
                <a:spcPct val="40000"/>
              </a:spcBef>
            </a:pPr>
            <a:r>
              <a:rPr lang="en-US" sz="900" b="0" dirty="0"/>
              <a:t>© </a:t>
            </a:r>
            <a:r>
              <a:rPr lang="en-US" sz="900" b="0" dirty="0" smtClean="0"/>
              <a:t>2011 Carnegie </a:t>
            </a:r>
            <a:r>
              <a:rPr lang="en-US" sz="900" b="0" dirty="0"/>
              <a:t>Mellon University</a:t>
            </a:r>
          </a:p>
          <a:p>
            <a:pPr algn="l" defTabSz="949325">
              <a:lnSpc>
                <a:spcPct val="89000"/>
              </a:lnSpc>
              <a:spcBef>
                <a:spcPct val="40000"/>
              </a:spcBef>
            </a:pPr>
            <a:r>
              <a:rPr lang="en-US" sz="800" b="0" i="1" dirty="0">
                <a:latin typeface="Times New Roman" pitchFamily="18" charset="0"/>
              </a:rPr>
              <a:t>  </a:t>
            </a:r>
          </a:p>
        </p:txBody>
      </p:sp>
      <p:sp>
        <p:nvSpPr>
          <p:cNvPr id="7189" name="Rectangle 21"/>
          <p:cNvSpPr>
            <a:spLocks noChangeArrowheads="1"/>
          </p:cNvSpPr>
          <p:nvPr/>
        </p:nvSpPr>
        <p:spPr bwMode="auto">
          <a:xfrm>
            <a:off x="6447479" y="8801677"/>
            <a:ext cx="335269" cy="227585"/>
          </a:xfrm>
          <a:prstGeom prst="rect">
            <a:avLst/>
          </a:prstGeom>
          <a:noFill/>
          <a:ln w="9525">
            <a:noFill/>
            <a:miter lim="800000"/>
            <a:headEnd/>
            <a:tailEnd/>
          </a:ln>
          <a:effectLst/>
        </p:spPr>
        <p:txBody>
          <a:bodyPr wrap="none" lIns="88226" tIns="44112" rIns="88226" bIns="44112">
            <a:spAutoFit/>
          </a:bodyPr>
          <a:lstStyle/>
          <a:p>
            <a:pPr defTabSz="901700" eaLnBrk="0" hangingPunct="0">
              <a:lnSpc>
                <a:spcPct val="90000"/>
              </a:lnSpc>
              <a:spcBef>
                <a:spcPct val="0"/>
              </a:spcBef>
            </a:pPr>
            <a:fld id="{96682DAF-BC0D-4CE6-B4F0-24EEC6997256}" type="slidenum">
              <a:rPr lang="en-US" sz="1000"/>
              <a:pPr defTabSz="901700" eaLnBrk="0" hangingPunct="0">
                <a:lnSpc>
                  <a:spcPct val="90000"/>
                </a:lnSpc>
                <a:spcBef>
                  <a:spcPct val="0"/>
                </a:spcBef>
              </a:pPr>
              <a:t>‹#›</a:t>
            </a:fld>
            <a:endParaRPr lang="en-US" sz="1000"/>
          </a:p>
        </p:txBody>
      </p:sp>
      <p:sp>
        <p:nvSpPr>
          <p:cNvPr id="7190" name="Line 22"/>
          <p:cNvSpPr>
            <a:spLocks noChangeShapeType="1"/>
          </p:cNvSpPr>
          <p:nvPr/>
        </p:nvSpPr>
        <p:spPr bwMode="auto">
          <a:xfrm flipH="1">
            <a:off x="228600" y="8687534"/>
            <a:ext cx="6477000" cy="0"/>
          </a:xfrm>
          <a:prstGeom prst="line">
            <a:avLst/>
          </a:prstGeom>
          <a:noFill/>
          <a:ln w="6350">
            <a:solidFill>
              <a:schemeClr val="tx1"/>
            </a:solidFill>
            <a:round/>
            <a:headEnd/>
            <a:tailEnd/>
          </a:ln>
          <a:effectLst/>
        </p:spPr>
        <p:txBody>
          <a:bodyPr wrap="none" anchor="ctr">
            <a:spAutoFit/>
          </a:bodyPr>
          <a:lstStyle/>
          <a:p>
            <a:endParaRPr lang="en-US"/>
          </a:p>
        </p:txBody>
      </p:sp>
      <p:pic>
        <p:nvPicPr>
          <p:cNvPr id="7191" name="Picture 23" descr="SEI_CMU_1Line_Blk"/>
          <p:cNvPicPr>
            <a:picLocks noChangeAspect="1" noChangeArrowheads="1"/>
          </p:cNvPicPr>
          <p:nvPr/>
        </p:nvPicPr>
        <p:blipFill>
          <a:blip r:embed="rId2"/>
          <a:srcRect/>
          <a:stretch>
            <a:fillRect/>
          </a:stretch>
        </p:blipFill>
        <p:spPr bwMode="auto">
          <a:xfrm>
            <a:off x="260350" y="8782653"/>
            <a:ext cx="3727450" cy="221944"/>
          </a:xfrm>
          <a:prstGeom prst="rect">
            <a:avLst/>
          </a:prstGeom>
          <a:noFill/>
        </p:spPr>
      </p:pic>
      <p:sp>
        <p:nvSpPr>
          <p:cNvPr id="7192" name="Rectangle 24"/>
          <p:cNvSpPr>
            <a:spLocks noGrp="1" noChangeArrowheads="1"/>
          </p:cNvSpPr>
          <p:nvPr>
            <p:ph type="hdr" sz="quarter"/>
          </p:nvPr>
        </p:nvSpPr>
        <p:spPr bwMode="auto">
          <a:xfrm>
            <a:off x="573088" y="296455"/>
            <a:ext cx="2703512" cy="46608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defTabSz="949325">
              <a:lnSpc>
                <a:spcPct val="90000"/>
              </a:lnSpc>
              <a:defRPr sz="900"/>
            </a:lvl1pPr>
          </a:lstStyle>
          <a:p>
            <a:r>
              <a:rPr lang="en-US" dirty="0" smtClean="0"/>
              <a:t>Author</a:t>
            </a:r>
          </a:p>
          <a:p>
            <a:r>
              <a:rPr lang="en-US" dirty="0" smtClean="0"/>
              <a:t>Program</a:t>
            </a:r>
            <a:endParaRPr lang="en-US" dirty="0"/>
          </a:p>
        </p:txBody>
      </p:sp>
      <p:sp>
        <p:nvSpPr>
          <p:cNvPr id="7193" name="Rectangle 25"/>
          <p:cNvSpPr>
            <a:spLocks noGrp="1" noChangeArrowheads="1"/>
          </p:cNvSpPr>
          <p:nvPr>
            <p:ph type="dt" idx="1"/>
          </p:nvPr>
        </p:nvSpPr>
        <p:spPr bwMode="auto">
          <a:xfrm>
            <a:off x="3733801" y="296455"/>
            <a:ext cx="2703513" cy="466083"/>
          </a:xfrm>
          <a:prstGeom prst="rect">
            <a:avLst/>
          </a:prstGeom>
          <a:noFill/>
          <a:ln w="9525">
            <a:noFill/>
            <a:miter lim="800000"/>
            <a:headEnd/>
            <a:tailEnd/>
          </a:ln>
          <a:effectLst/>
        </p:spPr>
        <p:txBody>
          <a:bodyPr vert="horz" wrap="square" lIns="18906" tIns="0" rIns="18906" bIns="0" numCol="1" anchor="t" anchorCtr="0" compatLnSpc="1">
            <a:prstTxWarp prst="textNoShape">
              <a:avLst/>
            </a:prstTxWarp>
          </a:bodyPr>
          <a:lstStyle>
            <a:lvl1pPr algn="r" defTabSz="949325" eaLnBrk="0" hangingPunct="0">
              <a:spcBef>
                <a:spcPct val="0"/>
              </a:spcBef>
              <a:defRPr sz="1000" b="0"/>
            </a:lvl1pPr>
          </a:lstStyle>
          <a:p>
            <a:fld id="{454AB770-A45E-4881-B684-B36680350C26}" type="datetime1">
              <a:rPr lang="en-US"/>
              <a:pPr/>
              <a:t>5/15/13</a:t>
            </a:fld>
            <a:endParaRPr lang="en-US"/>
          </a:p>
        </p:txBody>
      </p:sp>
    </p:spTree>
    <p:extLst>
      <p:ext uri="{BB962C8B-B14F-4D97-AF65-F5344CB8AC3E}">
        <p14:creationId xmlns:p14="http://schemas.microsoft.com/office/powerpoint/2010/main" val="119646110"/>
      </p:ext>
    </p:extLst>
  </p:cSld>
  <p:clrMap bg1="lt1" tx1="dk1" bg2="lt2" tx2="dk2" accent1="accent1" accent2="accent2" accent3="accent3" accent4="accent4" accent5="accent5" accent6="accent6" hlink="hlink" folHlink="folHlink"/>
  <p:hf ftr="0"/>
  <p:notesStyle>
    <a:lvl1pPr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 charset="-128"/>
        <a:cs typeface="+mn-cs"/>
      </a:defRPr>
    </a:lvl1pPr>
    <a:lvl2pPr marL="3429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 charset="-128"/>
        <a:cs typeface="+mn-cs"/>
      </a:defRPr>
    </a:lvl2pPr>
    <a:lvl3pPr marL="6350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 charset="-128"/>
        <a:cs typeface="+mn-cs"/>
      </a:defRPr>
    </a:lvl3pPr>
    <a:lvl4pPr marL="914400" algn="l" rtl="0" fontAlgn="base">
      <a:spcBef>
        <a:spcPct val="30000"/>
      </a:spcBef>
      <a:spcAft>
        <a:spcPct val="0"/>
      </a:spcAft>
      <a:buChar char="•"/>
      <a:tabLst>
        <a:tab pos="292100" algn="l"/>
        <a:tab pos="571500" algn="l"/>
      </a:tabLst>
      <a:defRPr sz="1000" kern="1200">
        <a:solidFill>
          <a:schemeClr val="tx1"/>
        </a:solidFill>
        <a:latin typeface="Arial" charset="0"/>
        <a:ea typeface="ＭＳ Ｐゴシック" pitchFamily="1" charset="-128"/>
        <a:cs typeface="+mn-cs"/>
      </a:defRPr>
    </a:lvl4pPr>
    <a:lvl5pPr marL="18288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Grp="1" noChangeArrowheads="1"/>
          </p:cNvSpPr>
          <p:nvPr>
            <p:ph type="hdr" sz="quarter"/>
          </p:nvPr>
        </p:nvSpPr>
        <p:spPr>
          <a:ln/>
        </p:spPr>
        <p:txBody>
          <a:bodyPr/>
          <a:lstStyle/>
          <a:p>
            <a:r>
              <a:rPr lang="en-US" dirty="0" smtClean="0"/>
              <a:t>Author</a:t>
            </a:r>
            <a:endParaRPr lang="en-US" dirty="0"/>
          </a:p>
          <a:p>
            <a:r>
              <a:rPr lang="en-US" dirty="0" smtClean="0"/>
              <a:t>Software Engineering Institute</a:t>
            </a:r>
            <a:endParaRPr lang="en-US" dirty="0"/>
          </a:p>
        </p:txBody>
      </p:sp>
      <p:sp>
        <p:nvSpPr>
          <p:cNvPr id="5" name="Rectangle 25"/>
          <p:cNvSpPr>
            <a:spLocks noGrp="1" noChangeArrowheads="1"/>
          </p:cNvSpPr>
          <p:nvPr>
            <p:ph type="dt" idx="1"/>
          </p:nvPr>
        </p:nvSpPr>
        <p:spPr>
          <a:ln/>
        </p:spPr>
        <p:txBody>
          <a:bodyPr/>
          <a:lstStyle/>
          <a:p>
            <a:fld id="{D8F348F5-97A1-4309-ADC6-A00DD72A5AB8}" type="datetime1">
              <a:rPr lang="en-US"/>
              <a:pPr/>
              <a:t>5/15/13</a:t>
            </a:fld>
            <a:endParaRPr lang="en-US"/>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pPr marL="228600" indent="-228600"/>
            <a:r>
              <a:rPr lang="en-US" b="1" dirty="0"/>
              <a:t>Title Slide</a:t>
            </a:r>
          </a:p>
          <a:p>
            <a:pPr marL="685800" lvl="1" indent="-342900"/>
            <a:r>
              <a:rPr lang="en-US" dirty="0"/>
              <a:t>Title and Subtitle text blocks should not be moved from their position if at all possible.</a:t>
            </a:r>
          </a:p>
          <a:p>
            <a:pPr marL="228600" indent="-228600"/>
            <a:endParaRPr lang="en-US" dirty="0"/>
          </a:p>
          <a:p>
            <a:pPr marL="228600" indent="-228600"/>
            <a:endParaRPr lang="en-US" dirty="0"/>
          </a:p>
          <a:p>
            <a:pPr marL="228600" indent="-228600"/>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Grp="1" noChangeArrowheads="1"/>
          </p:cNvSpPr>
          <p:nvPr>
            <p:ph type="hdr" sz="quarter"/>
          </p:nvPr>
        </p:nvSpPr>
        <p:spPr>
          <a:ln/>
        </p:spPr>
        <p:txBody>
          <a:bodyPr/>
          <a:lstStyle/>
          <a:p>
            <a:r>
              <a:rPr lang="en-US" dirty="0" smtClean="0"/>
              <a:t>Author</a:t>
            </a:r>
            <a:endParaRPr lang="en-US" dirty="0"/>
          </a:p>
          <a:p>
            <a:r>
              <a:rPr lang="en-US" dirty="0" smtClean="0"/>
              <a:t>Software Engineering Institute</a:t>
            </a:r>
            <a:endParaRPr lang="en-US" dirty="0"/>
          </a:p>
        </p:txBody>
      </p:sp>
      <p:sp>
        <p:nvSpPr>
          <p:cNvPr id="5" name="Rectangle 25"/>
          <p:cNvSpPr>
            <a:spLocks noGrp="1" noChangeArrowheads="1"/>
          </p:cNvSpPr>
          <p:nvPr>
            <p:ph type="dt" idx="1"/>
          </p:nvPr>
        </p:nvSpPr>
        <p:spPr>
          <a:ln/>
        </p:spPr>
        <p:txBody>
          <a:bodyPr/>
          <a:lstStyle/>
          <a:p>
            <a:fld id="{7714C061-06BC-4B45-90DB-3968B0D850B7}" type="datetime1">
              <a:rPr lang="en-US"/>
              <a:pPr/>
              <a:t>5/15/13</a:t>
            </a:fld>
            <a:endParaRPr lang="en-US"/>
          </a:p>
        </p:txBody>
      </p:sp>
      <p:sp>
        <p:nvSpPr>
          <p:cNvPr id="923650" name="Rectangle 2"/>
          <p:cNvSpPr>
            <a:spLocks noGrp="1" noRot="1" noChangeAspect="1" noChangeArrowheads="1" noTextEdit="1"/>
          </p:cNvSpPr>
          <p:nvPr>
            <p:ph type="sldImg"/>
          </p:nvPr>
        </p:nvSpPr>
        <p:spPr>
          <a:ln/>
        </p:spPr>
      </p:sp>
      <p:sp>
        <p:nvSpPr>
          <p:cNvPr id="92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smtClean="0"/>
              <a:t>Author</a:t>
            </a:r>
          </a:p>
          <a:p>
            <a:r>
              <a:rPr lang="en-US" smtClean="0"/>
              <a:t>Program</a:t>
            </a:r>
            <a:endParaRPr lang="en-US" dirty="0"/>
          </a:p>
        </p:txBody>
      </p:sp>
      <p:sp>
        <p:nvSpPr>
          <p:cNvPr id="5" name="Date Placeholder 4"/>
          <p:cNvSpPr>
            <a:spLocks noGrp="1"/>
          </p:cNvSpPr>
          <p:nvPr>
            <p:ph type="dt" idx="11"/>
          </p:nvPr>
        </p:nvSpPr>
        <p:spPr/>
        <p:txBody>
          <a:bodyPr/>
          <a:lstStyle/>
          <a:p>
            <a:fld id="{454AB770-A45E-4881-B684-B36680350C26}" type="datetime1">
              <a:rPr lang="en-US" smtClean="0"/>
              <a:pPr/>
              <a:t>5/15/13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Grp="1" noChangeArrowheads="1"/>
          </p:cNvSpPr>
          <p:nvPr>
            <p:ph type="hdr" sz="quarter"/>
          </p:nvPr>
        </p:nvSpPr>
        <p:spPr>
          <a:ln/>
        </p:spPr>
        <p:txBody>
          <a:bodyPr/>
          <a:lstStyle/>
          <a:p>
            <a:r>
              <a:rPr lang="en-US" dirty="0" smtClean="0"/>
              <a:t>Author</a:t>
            </a:r>
            <a:endParaRPr lang="en-US" dirty="0"/>
          </a:p>
          <a:p>
            <a:r>
              <a:rPr lang="en-US" dirty="0" smtClean="0"/>
              <a:t>Software Engineering Institute</a:t>
            </a:r>
            <a:endParaRPr lang="en-US" dirty="0"/>
          </a:p>
        </p:txBody>
      </p:sp>
      <p:sp>
        <p:nvSpPr>
          <p:cNvPr id="5" name="Rectangle 25"/>
          <p:cNvSpPr>
            <a:spLocks noGrp="1" noChangeArrowheads="1"/>
          </p:cNvSpPr>
          <p:nvPr>
            <p:ph type="dt" idx="1"/>
          </p:nvPr>
        </p:nvSpPr>
        <p:spPr>
          <a:ln/>
        </p:spPr>
        <p:txBody>
          <a:bodyPr/>
          <a:lstStyle/>
          <a:p>
            <a:fld id="{7714C061-06BC-4B45-90DB-3968B0D850B7}" type="datetime1">
              <a:rPr lang="en-US"/>
              <a:pPr/>
              <a:t>5/15/13</a:t>
            </a:fld>
            <a:endParaRPr lang="en-US"/>
          </a:p>
        </p:txBody>
      </p:sp>
      <p:sp>
        <p:nvSpPr>
          <p:cNvPr id="923650" name="Rectangle 2"/>
          <p:cNvSpPr>
            <a:spLocks noGrp="1" noRot="1" noChangeAspect="1" noChangeArrowheads="1" noTextEdit="1"/>
          </p:cNvSpPr>
          <p:nvPr>
            <p:ph type="sldImg"/>
          </p:nvPr>
        </p:nvSpPr>
        <p:spPr>
          <a:ln/>
        </p:spPr>
      </p:sp>
      <p:sp>
        <p:nvSpPr>
          <p:cNvPr id="9236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rgbClr val="3C4F82"/>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dt" sz="half" idx="2"/>
          </p:nvPr>
        </p:nvSpPr>
        <p:spPr/>
        <p:txBody>
          <a:bodyPr/>
          <a:lstStyle>
            <a:lvl1pPr>
              <a:defRPr/>
            </a:lvl1pPr>
          </a:lstStyle>
          <a:p>
            <a:endParaRPr lang="en-US"/>
          </a:p>
        </p:txBody>
      </p:sp>
      <p:sp>
        <p:nvSpPr>
          <p:cNvPr id="3075" name="Rectangle 3"/>
          <p:cNvSpPr>
            <a:spLocks noChangeArrowheads="1"/>
          </p:cNvSpPr>
          <p:nvPr userDrawn="1"/>
        </p:nvSpPr>
        <p:spPr bwMode="auto">
          <a:xfrm>
            <a:off x="0" y="6151563"/>
            <a:ext cx="9144000" cy="706437"/>
          </a:xfrm>
          <a:prstGeom prst="rect">
            <a:avLst/>
          </a:prstGeom>
          <a:solidFill>
            <a:srgbClr val="000000"/>
          </a:solidFill>
          <a:ln w="9525">
            <a:noFill/>
            <a:miter lim="800000"/>
            <a:headEnd/>
            <a:tailEnd/>
          </a:ln>
          <a:effectLst/>
        </p:spPr>
        <p:txBody>
          <a:bodyPr lIns="0" tIns="0" rIns="0" bIns="0" anchor="ctr">
            <a:spAutoFit/>
          </a:bodyPr>
          <a:lstStyle/>
          <a:p>
            <a:endParaRPr lang="en-US"/>
          </a:p>
        </p:txBody>
      </p:sp>
      <p:sp>
        <p:nvSpPr>
          <p:cNvPr id="3084" name="Rectangle 12"/>
          <p:cNvSpPr>
            <a:spLocks noGrp="1" noChangeArrowheads="1"/>
          </p:cNvSpPr>
          <p:nvPr>
            <p:ph type="ctrTitle"/>
          </p:nvPr>
        </p:nvSpPr>
        <p:spPr bwMode="white">
          <a:xfrm>
            <a:off x="4267200" y="2293938"/>
            <a:ext cx="4267200" cy="1143000"/>
          </a:xfrm>
        </p:spPr>
        <p:txBody>
          <a:bodyPr lIns="91428" tIns="45714" rIns="91428" bIns="45714"/>
          <a:lstStyle>
            <a:lvl1pPr>
              <a:lnSpc>
                <a:spcPct val="100000"/>
              </a:lnSpc>
              <a:defRPr sz="2200">
                <a:solidFill>
                  <a:schemeClr val="bg1"/>
                </a:solidFill>
              </a:defRPr>
            </a:lvl1pPr>
          </a:lstStyle>
          <a:p>
            <a:r>
              <a:rPr lang="en-US" smtClean="0"/>
              <a:t>Click to edit Master title style</a:t>
            </a:r>
            <a:endParaRPr lang="en-US"/>
          </a:p>
        </p:txBody>
      </p:sp>
      <p:sp>
        <p:nvSpPr>
          <p:cNvPr id="3085" name="Rectangle 13"/>
          <p:cNvSpPr>
            <a:spLocks noGrp="1" noChangeArrowheads="1"/>
          </p:cNvSpPr>
          <p:nvPr>
            <p:ph type="subTitle" idx="1"/>
          </p:nvPr>
        </p:nvSpPr>
        <p:spPr bwMode="white">
          <a:xfrm>
            <a:off x="4267200" y="3894138"/>
            <a:ext cx="4267200" cy="1751012"/>
          </a:xfrm>
        </p:spPr>
        <p:txBody>
          <a:bodyPr lIns="91428" tIns="45714" rIns="91428" bIns="45714"/>
          <a:lstStyle>
            <a:lvl1pPr>
              <a:spcAft>
                <a:spcPct val="0"/>
              </a:spcAft>
              <a:defRPr sz="1800">
                <a:solidFill>
                  <a:schemeClr val="bg1"/>
                </a:solidFill>
              </a:defRPr>
            </a:lvl1pPr>
          </a:lstStyle>
          <a:p>
            <a:r>
              <a:rPr lang="en-US" smtClean="0"/>
              <a:t>Click to edit Master subtitle style</a:t>
            </a:r>
            <a:endParaRPr lang="en-US"/>
          </a:p>
        </p:txBody>
      </p:sp>
      <p:sp>
        <p:nvSpPr>
          <p:cNvPr id="3097" name="Rectangle 25"/>
          <p:cNvSpPr>
            <a:spLocks noChangeArrowheads="1"/>
          </p:cNvSpPr>
          <p:nvPr userDrawn="1"/>
        </p:nvSpPr>
        <p:spPr bwMode="white">
          <a:xfrm>
            <a:off x="7210425" y="6408738"/>
            <a:ext cx="1665288" cy="203041"/>
          </a:xfrm>
          <a:prstGeom prst="rect">
            <a:avLst/>
          </a:prstGeom>
          <a:noFill/>
          <a:ln w="9525">
            <a:noFill/>
            <a:miter lim="800000"/>
            <a:headEnd/>
            <a:tailEnd/>
          </a:ln>
          <a:effectLst/>
        </p:spPr>
        <p:txBody>
          <a:bodyPr lIns="0" tIns="0" rIns="91428" bIns="45714">
            <a:spAutoFit/>
          </a:bodyPr>
          <a:lstStyle/>
          <a:p>
            <a:pPr algn="l" eaLnBrk="0" hangingPunct="0">
              <a:lnSpc>
                <a:spcPts val="1300"/>
              </a:lnSpc>
              <a:spcBef>
                <a:spcPct val="0"/>
              </a:spcBef>
            </a:pPr>
            <a:r>
              <a:rPr lang="en-US" sz="700" dirty="0">
                <a:solidFill>
                  <a:schemeClr val="bg1"/>
                </a:solidFill>
              </a:rPr>
              <a:t>© </a:t>
            </a:r>
            <a:r>
              <a:rPr lang="en-US" sz="700" dirty="0" smtClean="0">
                <a:solidFill>
                  <a:schemeClr val="bg1"/>
                </a:solidFill>
              </a:rPr>
              <a:t>2013 </a:t>
            </a:r>
            <a:r>
              <a:rPr lang="en-US" sz="700" dirty="0">
                <a:solidFill>
                  <a:schemeClr val="bg1"/>
                </a:solidFill>
              </a:rPr>
              <a:t>Carnegie Mellon University</a:t>
            </a:r>
          </a:p>
        </p:txBody>
      </p:sp>
      <p:grpSp>
        <p:nvGrpSpPr>
          <p:cNvPr id="3121" name="Group 49"/>
          <p:cNvGrpSpPr>
            <a:grpSpLocks/>
          </p:cNvGrpSpPr>
          <p:nvPr userDrawn="1"/>
        </p:nvGrpSpPr>
        <p:grpSpPr bwMode="auto">
          <a:xfrm>
            <a:off x="26988" y="23813"/>
            <a:ext cx="4057650" cy="6094412"/>
            <a:chOff x="17" y="15"/>
            <a:chExt cx="2728" cy="3839"/>
          </a:xfrm>
        </p:grpSpPr>
        <p:sp>
          <p:nvSpPr>
            <p:cNvPr id="3110" name="Freeform 38"/>
            <p:cNvSpPr>
              <a:spLocks/>
            </p:cNvSpPr>
            <p:nvPr userDrawn="1"/>
          </p:nvSpPr>
          <p:spPr bwMode="auto">
            <a:xfrm>
              <a:off x="17" y="2179"/>
              <a:ext cx="1004" cy="98"/>
            </a:xfrm>
            <a:custGeom>
              <a:avLst/>
              <a:gdLst/>
              <a:ahLst/>
              <a:cxnLst>
                <a:cxn ang="0">
                  <a:pos x="1004" y="0"/>
                </a:cxn>
                <a:cxn ang="0">
                  <a:pos x="0" y="0"/>
                </a:cxn>
                <a:cxn ang="0">
                  <a:pos x="0" y="98"/>
                </a:cxn>
                <a:cxn ang="0">
                  <a:pos x="906" y="98"/>
                </a:cxn>
                <a:cxn ang="0">
                  <a:pos x="1004" y="0"/>
                </a:cxn>
              </a:cxnLst>
              <a:rect l="0" t="0" r="r" b="b"/>
              <a:pathLst>
                <a:path w="1004" h="98">
                  <a:moveTo>
                    <a:pt x="1004" y="0"/>
                  </a:moveTo>
                  <a:lnTo>
                    <a:pt x="0" y="0"/>
                  </a:lnTo>
                  <a:lnTo>
                    <a:pt x="0" y="98"/>
                  </a:lnTo>
                  <a:lnTo>
                    <a:pt x="906" y="98"/>
                  </a:lnTo>
                  <a:lnTo>
                    <a:pt x="1004" y="0"/>
                  </a:lnTo>
                  <a:close/>
                </a:path>
              </a:pathLst>
            </a:custGeom>
            <a:solidFill>
              <a:srgbClr val="506697"/>
            </a:solidFill>
            <a:ln w="14351">
              <a:noFill/>
              <a:prstDash val="solid"/>
              <a:round/>
              <a:headEnd/>
              <a:tailEnd/>
            </a:ln>
          </p:spPr>
          <p:txBody>
            <a:bodyPr/>
            <a:lstStyle/>
            <a:p>
              <a:endParaRPr lang="en-US"/>
            </a:p>
          </p:txBody>
        </p:sp>
        <p:sp>
          <p:nvSpPr>
            <p:cNvPr id="3111" name="Freeform 39"/>
            <p:cNvSpPr>
              <a:spLocks/>
            </p:cNvSpPr>
            <p:nvPr userDrawn="1"/>
          </p:nvSpPr>
          <p:spPr bwMode="auto">
            <a:xfrm>
              <a:off x="17" y="1011"/>
              <a:ext cx="409" cy="98"/>
            </a:xfrm>
            <a:custGeom>
              <a:avLst/>
              <a:gdLst/>
              <a:ahLst/>
              <a:cxnLst>
                <a:cxn ang="0">
                  <a:pos x="311" y="0"/>
                </a:cxn>
                <a:cxn ang="0">
                  <a:pos x="0" y="0"/>
                </a:cxn>
                <a:cxn ang="0">
                  <a:pos x="0" y="98"/>
                </a:cxn>
                <a:cxn ang="0">
                  <a:pos x="409" y="98"/>
                </a:cxn>
                <a:cxn ang="0">
                  <a:pos x="311" y="0"/>
                </a:cxn>
              </a:cxnLst>
              <a:rect l="0" t="0" r="r" b="b"/>
              <a:pathLst>
                <a:path w="409" h="98">
                  <a:moveTo>
                    <a:pt x="311" y="0"/>
                  </a:moveTo>
                  <a:lnTo>
                    <a:pt x="0" y="0"/>
                  </a:lnTo>
                  <a:lnTo>
                    <a:pt x="0" y="98"/>
                  </a:lnTo>
                  <a:lnTo>
                    <a:pt x="409" y="98"/>
                  </a:lnTo>
                  <a:lnTo>
                    <a:pt x="311" y="0"/>
                  </a:lnTo>
                  <a:close/>
                </a:path>
              </a:pathLst>
            </a:custGeom>
            <a:solidFill>
              <a:srgbClr val="506697"/>
            </a:solidFill>
            <a:ln w="14351">
              <a:noFill/>
              <a:prstDash val="solid"/>
              <a:round/>
              <a:headEnd/>
              <a:tailEnd/>
            </a:ln>
          </p:spPr>
          <p:txBody>
            <a:bodyPr/>
            <a:lstStyle/>
            <a:p>
              <a:endParaRPr lang="en-US"/>
            </a:p>
          </p:txBody>
        </p:sp>
        <p:sp>
          <p:nvSpPr>
            <p:cNvPr id="3112" name="Freeform 40"/>
            <p:cNvSpPr>
              <a:spLocks/>
            </p:cNvSpPr>
            <p:nvPr userDrawn="1"/>
          </p:nvSpPr>
          <p:spPr bwMode="auto">
            <a:xfrm>
              <a:off x="17" y="2775"/>
              <a:ext cx="418" cy="107"/>
            </a:xfrm>
            <a:custGeom>
              <a:avLst/>
              <a:gdLst/>
              <a:ahLst/>
              <a:cxnLst>
                <a:cxn ang="0">
                  <a:pos x="418" y="0"/>
                </a:cxn>
                <a:cxn ang="0">
                  <a:pos x="0" y="0"/>
                </a:cxn>
                <a:cxn ang="0">
                  <a:pos x="0" y="107"/>
                </a:cxn>
                <a:cxn ang="0">
                  <a:pos x="311" y="107"/>
                </a:cxn>
                <a:cxn ang="0">
                  <a:pos x="418" y="0"/>
                </a:cxn>
              </a:cxnLst>
              <a:rect l="0" t="0" r="r" b="b"/>
              <a:pathLst>
                <a:path w="418" h="107">
                  <a:moveTo>
                    <a:pt x="418" y="0"/>
                  </a:moveTo>
                  <a:lnTo>
                    <a:pt x="0" y="0"/>
                  </a:lnTo>
                  <a:lnTo>
                    <a:pt x="0" y="107"/>
                  </a:lnTo>
                  <a:lnTo>
                    <a:pt x="311" y="107"/>
                  </a:lnTo>
                  <a:lnTo>
                    <a:pt x="418" y="0"/>
                  </a:lnTo>
                  <a:close/>
                </a:path>
              </a:pathLst>
            </a:custGeom>
            <a:solidFill>
              <a:srgbClr val="506697"/>
            </a:solidFill>
            <a:ln w="14351">
              <a:noFill/>
              <a:prstDash val="solid"/>
              <a:round/>
              <a:headEnd/>
              <a:tailEnd/>
            </a:ln>
          </p:spPr>
          <p:txBody>
            <a:bodyPr/>
            <a:lstStyle/>
            <a:p>
              <a:endParaRPr lang="en-US"/>
            </a:p>
          </p:txBody>
        </p:sp>
        <p:sp>
          <p:nvSpPr>
            <p:cNvPr id="3113" name="Freeform 41"/>
            <p:cNvSpPr>
              <a:spLocks/>
            </p:cNvSpPr>
            <p:nvPr userDrawn="1"/>
          </p:nvSpPr>
          <p:spPr bwMode="auto">
            <a:xfrm>
              <a:off x="17" y="1591"/>
              <a:ext cx="1004" cy="98"/>
            </a:xfrm>
            <a:custGeom>
              <a:avLst/>
              <a:gdLst/>
              <a:ahLst/>
              <a:cxnLst>
                <a:cxn ang="0">
                  <a:pos x="906" y="0"/>
                </a:cxn>
                <a:cxn ang="0">
                  <a:pos x="0" y="0"/>
                </a:cxn>
                <a:cxn ang="0">
                  <a:pos x="0" y="98"/>
                </a:cxn>
                <a:cxn ang="0">
                  <a:pos x="1004" y="98"/>
                </a:cxn>
                <a:cxn ang="0">
                  <a:pos x="906" y="0"/>
                </a:cxn>
              </a:cxnLst>
              <a:rect l="0" t="0" r="r" b="b"/>
              <a:pathLst>
                <a:path w="1004" h="98">
                  <a:moveTo>
                    <a:pt x="906" y="0"/>
                  </a:moveTo>
                  <a:lnTo>
                    <a:pt x="0" y="0"/>
                  </a:lnTo>
                  <a:lnTo>
                    <a:pt x="0" y="98"/>
                  </a:lnTo>
                  <a:lnTo>
                    <a:pt x="1004" y="98"/>
                  </a:lnTo>
                  <a:lnTo>
                    <a:pt x="906" y="0"/>
                  </a:lnTo>
                  <a:close/>
                </a:path>
              </a:pathLst>
            </a:custGeom>
            <a:solidFill>
              <a:srgbClr val="506697"/>
            </a:solidFill>
            <a:ln w="14351">
              <a:noFill/>
              <a:prstDash val="solid"/>
              <a:round/>
              <a:headEnd/>
              <a:tailEnd/>
            </a:ln>
          </p:spPr>
          <p:txBody>
            <a:bodyPr/>
            <a:lstStyle/>
            <a:p>
              <a:endParaRPr lang="en-US"/>
            </a:p>
          </p:txBody>
        </p:sp>
        <p:sp>
          <p:nvSpPr>
            <p:cNvPr id="3114" name="Freeform 42"/>
            <p:cNvSpPr>
              <a:spLocks/>
            </p:cNvSpPr>
            <p:nvPr userDrawn="1"/>
          </p:nvSpPr>
          <p:spPr bwMode="auto">
            <a:xfrm>
              <a:off x="17" y="1216"/>
              <a:ext cx="2266" cy="285"/>
            </a:xfrm>
            <a:custGeom>
              <a:avLst/>
              <a:gdLst/>
              <a:ahLst/>
              <a:cxnLst>
                <a:cxn ang="0">
                  <a:pos x="0" y="285"/>
                </a:cxn>
                <a:cxn ang="0">
                  <a:pos x="2266" y="285"/>
                </a:cxn>
                <a:cxn ang="0">
                  <a:pos x="1982" y="0"/>
                </a:cxn>
                <a:cxn ang="0">
                  <a:pos x="0" y="0"/>
                </a:cxn>
                <a:cxn ang="0">
                  <a:pos x="0" y="285"/>
                </a:cxn>
              </a:cxnLst>
              <a:rect l="0" t="0" r="r" b="b"/>
              <a:pathLst>
                <a:path w="2266" h="285">
                  <a:moveTo>
                    <a:pt x="0" y="285"/>
                  </a:moveTo>
                  <a:lnTo>
                    <a:pt x="2266" y="285"/>
                  </a:lnTo>
                  <a:lnTo>
                    <a:pt x="1982" y="0"/>
                  </a:lnTo>
                  <a:lnTo>
                    <a:pt x="0" y="0"/>
                  </a:lnTo>
                  <a:lnTo>
                    <a:pt x="0" y="285"/>
                  </a:lnTo>
                  <a:close/>
                </a:path>
              </a:pathLst>
            </a:custGeom>
            <a:solidFill>
              <a:srgbClr val="506697"/>
            </a:solidFill>
            <a:ln w="14351">
              <a:noFill/>
              <a:prstDash val="solid"/>
              <a:round/>
              <a:headEnd/>
              <a:tailEnd/>
            </a:ln>
          </p:spPr>
          <p:txBody>
            <a:bodyPr/>
            <a:lstStyle/>
            <a:p>
              <a:endParaRPr lang="en-US"/>
            </a:p>
          </p:txBody>
        </p:sp>
        <p:sp>
          <p:nvSpPr>
            <p:cNvPr id="3115" name="Freeform 43"/>
            <p:cNvSpPr>
              <a:spLocks/>
            </p:cNvSpPr>
            <p:nvPr userDrawn="1"/>
          </p:nvSpPr>
          <p:spPr bwMode="auto">
            <a:xfrm>
              <a:off x="17" y="2383"/>
              <a:ext cx="2275" cy="285"/>
            </a:xfrm>
            <a:custGeom>
              <a:avLst/>
              <a:gdLst/>
              <a:ahLst/>
              <a:cxnLst>
                <a:cxn ang="0">
                  <a:pos x="0" y="285"/>
                </a:cxn>
                <a:cxn ang="0">
                  <a:pos x="1991" y="285"/>
                </a:cxn>
                <a:cxn ang="0">
                  <a:pos x="2275" y="0"/>
                </a:cxn>
                <a:cxn ang="0">
                  <a:pos x="0" y="0"/>
                </a:cxn>
                <a:cxn ang="0">
                  <a:pos x="0" y="285"/>
                </a:cxn>
              </a:cxnLst>
              <a:rect l="0" t="0" r="r" b="b"/>
              <a:pathLst>
                <a:path w="2275" h="285">
                  <a:moveTo>
                    <a:pt x="0" y="285"/>
                  </a:moveTo>
                  <a:lnTo>
                    <a:pt x="1991" y="285"/>
                  </a:lnTo>
                  <a:lnTo>
                    <a:pt x="2275" y="0"/>
                  </a:lnTo>
                  <a:lnTo>
                    <a:pt x="0" y="0"/>
                  </a:lnTo>
                  <a:lnTo>
                    <a:pt x="0" y="285"/>
                  </a:lnTo>
                  <a:close/>
                </a:path>
              </a:pathLst>
            </a:custGeom>
            <a:solidFill>
              <a:srgbClr val="506697"/>
            </a:solidFill>
            <a:ln w="14351">
              <a:noFill/>
              <a:prstDash val="solid"/>
              <a:round/>
              <a:headEnd/>
              <a:tailEnd/>
            </a:ln>
          </p:spPr>
          <p:txBody>
            <a:bodyPr/>
            <a:lstStyle/>
            <a:p>
              <a:endParaRPr lang="en-US"/>
            </a:p>
          </p:txBody>
        </p:sp>
        <p:sp>
          <p:nvSpPr>
            <p:cNvPr id="3116" name="Freeform 44"/>
            <p:cNvSpPr>
              <a:spLocks/>
            </p:cNvSpPr>
            <p:nvPr userDrawn="1"/>
          </p:nvSpPr>
          <p:spPr bwMode="auto">
            <a:xfrm>
              <a:off x="17" y="1796"/>
              <a:ext cx="2728" cy="285"/>
            </a:xfrm>
            <a:custGeom>
              <a:avLst/>
              <a:gdLst/>
              <a:ahLst/>
              <a:cxnLst>
                <a:cxn ang="0">
                  <a:pos x="2586" y="0"/>
                </a:cxn>
                <a:cxn ang="0">
                  <a:pos x="0" y="0"/>
                </a:cxn>
                <a:cxn ang="0">
                  <a:pos x="0" y="285"/>
                </a:cxn>
                <a:cxn ang="0">
                  <a:pos x="2586" y="285"/>
                </a:cxn>
                <a:cxn ang="0">
                  <a:pos x="2728" y="142"/>
                </a:cxn>
                <a:cxn ang="0">
                  <a:pos x="2586" y="0"/>
                </a:cxn>
              </a:cxnLst>
              <a:rect l="0" t="0" r="r" b="b"/>
              <a:pathLst>
                <a:path w="2728" h="285">
                  <a:moveTo>
                    <a:pt x="2586" y="0"/>
                  </a:moveTo>
                  <a:lnTo>
                    <a:pt x="0" y="0"/>
                  </a:lnTo>
                  <a:lnTo>
                    <a:pt x="0" y="285"/>
                  </a:lnTo>
                  <a:lnTo>
                    <a:pt x="2586" y="285"/>
                  </a:lnTo>
                  <a:lnTo>
                    <a:pt x="2728" y="142"/>
                  </a:lnTo>
                  <a:lnTo>
                    <a:pt x="2586" y="0"/>
                  </a:lnTo>
                  <a:close/>
                </a:path>
              </a:pathLst>
            </a:custGeom>
            <a:solidFill>
              <a:srgbClr val="506697"/>
            </a:solidFill>
            <a:ln w="14351">
              <a:noFill/>
              <a:prstDash val="solid"/>
              <a:round/>
              <a:headEnd/>
              <a:tailEnd/>
            </a:ln>
          </p:spPr>
          <p:txBody>
            <a:bodyPr/>
            <a:lstStyle/>
            <a:p>
              <a:endParaRPr lang="en-US"/>
            </a:p>
          </p:txBody>
        </p:sp>
        <p:sp>
          <p:nvSpPr>
            <p:cNvPr id="3117" name="Freeform 45"/>
            <p:cNvSpPr>
              <a:spLocks/>
            </p:cNvSpPr>
            <p:nvPr userDrawn="1"/>
          </p:nvSpPr>
          <p:spPr bwMode="auto">
            <a:xfrm>
              <a:off x="17" y="2979"/>
              <a:ext cx="1671" cy="285"/>
            </a:xfrm>
            <a:custGeom>
              <a:avLst/>
              <a:gdLst/>
              <a:ahLst/>
              <a:cxnLst>
                <a:cxn ang="0">
                  <a:pos x="0" y="285"/>
                </a:cxn>
                <a:cxn ang="0">
                  <a:pos x="1386" y="285"/>
                </a:cxn>
                <a:cxn ang="0">
                  <a:pos x="1671" y="0"/>
                </a:cxn>
                <a:cxn ang="0">
                  <a:pos x="0" y="0"/>
                </a:cxn>
                <a:cxn ang="0">
                  <a:pos x="0" y="285"/>
                </a:cxn>
              </a:cxnLst>
              <a:rect l="0" t="0" r="r" b="b"/>
              <a:pathLst>
                <a:path w="1671" h="285">
                  <a:moveTo>
                    <a:pt x="0" y="285"/>
                  </a:moveTo>
                  <a:lnTo>
                    <a:pt x="1386" y="285"/>
                  </a:lnTo>
                  <a:lnTo>
                    <a:pt x="1671" y="0"/>
                  </a:lnTo>
                  <a:lnTo>
                    <a:pt x="0" y="0"/>
                  </a:lnTo>
                  <a:lnTo>
                    <a:pt x="0" y="285"/>
                  </a:lnTo>
                  <a:close/>
                </a:path>
              </a:pathLst>
            </a:custGeom>
            <a:solidFill>
              <a:srgbClr val="506697"/>
            </a:solidFill>
            <a:ln w="14351">
              <a:noFill/>
              <a:prstDash val="solid"/>
              <a:round/>
              <a:headEnd/>
              <a:tailEnd/>
            </a:ln>
          </p:spPr>
          <p:txBody>
            <a:bodyPr/>
            <a:lstStyle/>
            <a:p>
              <a:endParaRPr lang="en-US"/>
            </a:p>
          </p:txBody>
        </p:sp>
        <p:sp>
          <p:nvSpPr>
            <p:cNvPr id="3118" name="Freeform 46"/>
            <p:cNvSpPr>
              <a:spLocks/>
            </p:cNvSpPr>
            <p:nvPr userDrawn="1"/>
          </p:nvSpPr>
          <p:spPr bwMode="auto">
            <a:xfrm>
              <a:off x="17" y="3570"/>
              <a:ext cx="1066" cy="284"/>
            </a:xfrm>
            <a:custGeom>
              <a:avLst/>
              <a:gdLst/>
              <a:ahLst/>
              <a:cxnLst>
                <a:cxn ang="0">
                  <a:pos x="0" y="284"/>
                </a:cxn>
                <a:cxn ang="0">
                  <a:pos x="782" y="284"/>
                </a:cxn>
                <a:cxn ang="0">
                  <a:pos x="1066" y="0"/>
                </a:cxn>
                <a:cxn ang="0">
                  <a:pos x="0" y="0"/>
                </a:cxn>
                <a:cxn ang="0">
                  <a:pos x="0" y="284"/>
                </a:cxn>
              </a:cxnLst>
              <a:rect l="0" t="0" r="r" b="b"/>
              <a:pathLst>
                <a:path w="1066" h="284">
                  <a:moveTo>
                    <a:pt x="0" y="284"/>
                  </a:moveTo>
                  <a:lnTo>
                    <a:pt x="782" y="284"/>
                  </a:lnTo>
                  <a:lnTo>
                    <a:pt x="1066" y="0"/>
                  </a:lnTo>
                  <a:lnTo>
                    <a:pt x="0" y="0"/>
                  </a:lnTo>
                  <a:lnTo>
                    <a:pt x="0" y="284"/>
                  </a:lnTo>
                  <a:close/>
                </a:path>
              </a:pathLst>
            </a:custGeom>
            <a:solidFill>
              <a:srgbClr val="506697"/>
            </a:solidFill>
            <a:ln w="14351">
              <a:noFill/>
              <a:prstDash val="solid"/>
              <a:round/>
              <a:headEnd/>
              <a:tailEnd/>
            </a:ln>
          </p:spPr>
          <p:txBody>
            <a:bodyPr/>
            <a:lstStyle/>
            <a:p>
              <a:endParaRPr lang="en-US"/>
            </a:p>
          </p:txBody>
        </p:sp>
        <p:sp>
          <p:nvSpPr>
            <p:cNvPr id="3119" name="Freeform 47"/>
            <p:cNvSpPr>
              <a:spLocks/>
            </p:cNvSpPr>
            <p:nvPr userDrawn="1"/>
          </p:nvSpPr>
          <p:spPr bwMode="auto">
            <a:xfrm>
              <a:off x="17" y="15"/>
              <a:ext cx="1084" cy="285"/>
            </a:xfrm>
            <a:custGeom>
              <a:avLst/>
              <a:gdLst/>
              <a:ahLst/>
              <a:cxnLst>
                <a:cxn ang="0">
                  <a:pos x="0" y="285"/>
                </a:cxn>
                <a:cxn ang="0">
                  <a:pos x="1084" y="285"/>
                </a:cxn>
                <a:cxn ang="0">
                  <a:pos x="800" y="0"/>
                </a:cxn>
                <a:cxn ang="0">
                  <a:pos x="0" y="0"/>
                </a:cxn>
                <a:cxn ang="0">
                  <a:pos x="0" y="285"/>
                </a:cxn>
              </a:cxnLst>
              <a:rect l="0" t="0" r="r" b="b"/>
              <a:pathLst>
                <a:path w="1084" h="285">
                  <a:moveTo>
                    <a:pt x="0" y="285"/>
                  </a:moveTo>
                  <a:lnTo>
                    <a:pt x="1084" y="285"/>
                  </a:lnTo>
                  <a:lnTo>
                    <a:pt x="800" y="0"/>
                  </a:lnTo>
                  <a:lnTo>
                    <a:pt x="0" y="0"/>
                  </a:lnTo>
                  <a:lnTo>
                    <a:pt x="0" y="285"/>
                  </a:lnTo>
                  <a:close/>
                </a:path>
              </a:pathLst>
            </a:custGeom>
            <a:solidFill>
              <a:srgbClr val="506697"/>
            </a:solidFill>
            <a:ln w="14351">
              <a:noFill/>
              <a:prstDash val="solid"/>
              <a:round/>
              <a:headEnd/>
              <a:tailEnd/>
            </a:ln>
          </p:spPr>
          <p:txBody>
            <a:bodyPr/>
            <a:lstStyle/>
            <a:p>
              <a:endParaRPr lang="en-US"/>
            </a:p>
          </p:txBody>
        </p:sp>
        <p:sp>
          <p:nvSpPr>
            <p:cNvPr id="3120" name="Freeform 48"/>
            <p:cNvSpPr>
              <a:spLocks/>
            </p:cNvSpPr>
            <p:nvPr userDrawn="1"/>
          </p:nvSpPr>
          <p:spPr bwMode="auto">
            <a:xfrm>
              <a:off x="17" y="611"/>
              <a:ext cx="1680" cy="285"/>
            </a:xfrm>
            <a:custGeom>
              <a:avLst/>
              <a:gdLst/>
              <a:ahLst/>
              <a:cxnLst>
                <a:cxn ang="0">
                  <a:pos x="0" y="285"/>
                </a:cxn>
                <a:cxn ang="0">
                  <a:pos x="1680" y="285"/>
                </a:cxn>
                <a:cxn ang="0">
                  <a:pos x="1395" y="0"/>
                </a:cxn>
                <a:cxn ang="0">
                  <a:pos x="0" y="0"/>
                </a:cxn>
                <a:cxn ang="0">
                  <a:pos x="0" y="285"/>
                </a:cxn>
              </a:cxnLst>
              <a:rect l="0" t="0" r="r" b="b"/>
              <a:pathLst>
                <a:path w="1680" h="285">
                  <a:moveTo>
                    <a:pt x="0" y="285"/>
                  </a:moveTo>
                  <a:lnTo>
                    <a:pt x="1680" y="285"/>
                  </a:lnTo>
                  <a:lnTo>
                    <a:pt x="1395" y="0"/>
                  </a:lnTo>
                  <a:lnTo>
                    <a:pt x="0" y="0"/>
                  </a:lnTo>
                  <a:lnTo>
                    <a:pt x="0" y="285"/>
                  </a:lnTo>
                  <a:close/>
                </a:path>
              </a:pathLst>
            </a:custGeom>
            <a:solidFill>
              <a:srgbClr val="506697"/>
            </a:solidFill>
            <a:ln w="14351">
              <a:noFill/>
              <a:prstDash val="solid"/>
              <a:round/>
              <a:headEnd/>
              <a:tailEnd/>
            </a:ln>
          </p:spPr>
          <p:txBody>
            <a:bodyPr/>
            <a:lstStyle/>
            <a:p>
              <a:endParaRPr lang="en-US"/>
            </a:p>
          </p:txBody>
        </p:sp>
      </p:grpSp>
      <p:pic>
        <p:nvPicPr>
          <p:cNvPr id="3122" name="Picture 50" descr="SEI_CMU_1Line_White"/>
          <p:cNvPicPr>
            <a:picLocks noChangeAspect="1" noChangeArrowheads="1"/>
          </p:cNvPicPr>
          <p:nvPr userDrawn="1"/>
        </p:nvPicPr>
        <p:blipFill>
          <a:blip r:embed="rId2" cstate="print"/>
          <a:srcRect/>
          <a:stretch>
            <a:fillRect/>
          </a:stretch>
        </p:blipFill>
        <p:spPr bwMode="auto">
          <a:xfrm>
            <a:off x="438150" y="6338888"/>
            <a:ext cx="5581650" cy="346075"/>
          </a:xfrm>
          <a:prstGeom prst="rect">
            <a:avLst/>
          </a:prstGeom>
          <a:noFill/>
        </p:spPr>
      </p:pic>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22275"/>
            <a:ext cx="2038350" cy="5673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22275"/>
            <a:ext cx="5962650" cy="5673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84175"/>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533400" y="1295400"/>
            <a:ext cx="4000500" cy="4800600"/>
          </a:xfrm>
        </p:spPr>
        <p:txBody>
          <a:bodyPr/>
          <a:lstStyle/>
          <a:p>
            <a:r>
              <a:rPr lang="en-US" smtClean="0"/>
              <a:t>Click icon to add chart</a:t>
            </a:r>
            <a:endParaRPr lang="en-US"/>
          </a:p>
        </p:txBody>
      </p:sp>
      <p:sp>
        <p:nvSpPr>
          <p:cNvPr id="4" name="Text Placeholder 3"/>
          <p:cNvSpPr>
            <a:spLocks noGrp="1"/>
          </p:cNvSpPr>
          <p:nvPr>
            <p:ph type="body" sz="half" idx="2"/>
          </p:nvPr>
        </p:nvSpPr>
        <p:spPr>
          <a:xfrm>
            <a:off x="4686300" y="1295400"/>
            <a:ext cx="40005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9988"/>
            <a:ext cx="1905000" cy="455612"/>
          </a:xfrm>
        </p:spPr>
        <p:txBody>
          <a:bodyPr/>
          <a:lstStyle>
            <a:lvl1pPr>
              <a:defRPr/>
            </a:lvl1pPr>
          </a:lstStyle>
          <a:p>
            <a:endParaRPr lang="en-US" dirty="0"/>
          </a:p>
        </p:txBody>
      </p:sp>
    </p:spTree>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95400"/>
            <a:ext cx="40005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95400"/>
            <a:ext cx="40005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31" name="Rectangle 7"/>
          <p:cNvSpPr>
            <a:spLocks noGrp="1" noChangeArrowheads="1"/>
          </p:cNvSpPr>
          <p:nvPr>
            <p:ph type="dt" sz="half" idx="2"/>
          </p:nvPr>
        </p:nvSpPr>
        <p:spPr bwMode="auto">
          <a:xfrm>
            <a:off x="685800" y="6249988"/>
            <a:ext cx="1905000" cy="455612"/>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lgn="l" eaLnBrk="0" hangingPunct="0">
              <a:spcBef>
                <a:spcPct val="0"/>
              </a:spcBef>
              <a:defRPr sz="1300" b="0">
                <a:latin typeface="Times" pitchFamily="1" charset="0"/>
              </a:defRPr>
            </a:lvl1pPr>
          </a:lstStyle>
          <a:p>
            <a:endParaRPr lang="en-US"/>
          </a:p>
        </p:txBody>
      </p:sp>
      <p:sp>
        <p:nvSpPr>
          <p:cNvPr id="1032" name="Rectangle 8"/>
          <p:cNvSpPr>
            <a:spLocks noChangeArrowheads="1"/>
          </p:cNvSpPr>
          <p:nvPr/>
        </p:nvSpPr>
        <p:spPr bwMode="auto">
          <a:xfrm>
            <a:off x="0" y="6151563"/>
            <a:ext cx="9144000" cy="706437"/>
          </a:xfrm>
          <a:prstGeom prst="rect">
            <a:avLst/>
          </a:prstGeom>
          <a:solidFill>
            <a:srgbClr val="000000"/>
          </a:solidFill>
          <a:ln w="9525">
            <a:noFill/>
            <a:miter lim="800000"/>
            <a:headEnd/>
            <a:tailEnd/>
          </a:ln>
          <a:effectLst/>
        </p:spPr>
        <p:txBody>
          <a:bodyPr lIns="0" tIns="0" rIns="0" bIns="0" anchor="ctr">
            <a:spAutoFit/>
          </a:bodyPr>
          <a:lstStyle/>
          <a:p>
            <a:endParaRPr lang="en-US"/>
          </a:p>
        </p:txBody>
      </p:sp>
      <p:sp>
        <p:nvSpPr>
          <p:cNvPr id="1033" name="Rectangle 9"/>
          <p:cNvSpPr>
            <a:spLocks noGrp="1" noChangeArrowheads="1"/>
          </p:cNvSpPr>
          <p:nvPr>
            <p:ph type="body" idx="1"/>
          </p:nvPr>
        </p:nvSpPr>
        <p:spPr bwMode="gray">
          <a:xfrm>
            <a:off x="533400" y="1295400"/>
            <a:ext cx="8153400" cy="48006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Rectangle 10"/>
          <p:cNvSpPr>
            <a:spLocks noGrp="1" noChangeArrowheads="1"/>
          </p:cNvSpPr>
          <p:nvPr>
            <p:ph type="title"/>
          </p:nvPr>
        </p:nvSpPr>
        <p:spPr bwMode="auto">
          <a:xfrm>
            <a:off x="533400" y="422275"/>
            <a:ext cx="8153400" cy="3841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smtClean="0"/>
              <a:t>Click to edit Master title style</a:t>
            </a:r>
          </a:p>
        </p:txBody>
      </p:sp>
      <p:sp>
        <p:nvSpPr>
          <p:cNvPr id="1035" name="Rectangle 11"/>
          <p:cNvSpPr>
            <a:spLocks noChangeArrowheads="1"/>
          </p:cNvSpPr>
          <p:nvPr/>
        </p:nvSpPr>
        <p:spPr bwMode="ltGray">
          <a:xfrm>
            <a:off x="7823200" y="6430963"/>
            <a:ext cx="838200" cy="165100"/>
          </a:xfrm>
          <a:prstGeom prst="rect">
            <a:avLst/>
          </a:prstGeom>
          <a:noFill/>
          <a:ln w="9525">
            <a:noFill/>
            <a:miter lim="800000"/>
            <a:headEnd/>
            <a:tailEnd/>
          </a:ln>
          <a:effectLst/>
        </p:spPr>
        <p:txBody>
          <a:bodyPr lIns="0" tIns="0" rIns="0" bIns="0" anchor="ctr">
            <a:spAutoFit/>
          </a:bodyPr>
          <a:lstStyle/>
          <a:p>
            <a:pPr algn="r" eaLnBrk="0" hangingPunct="0">
              <a:lnSpc>
                <a:spcPts val="1300"/>
              </a:lnSpc>
              <a:spcBef>
                <a:spcPct val="0"/>
              </a:spcBef>
            </a:pPr>
            <a:fld id="{5AA1AC9C-678F-4F94-BEAA-24498E25E435}" type="slidenum">
              <a:rPr lang="en-US" sz="800">
                <a:solidFill>
                  <a:schemeClr val="bg1"/>
                </a:solidFill>
              </a:rPr>
              <a:pPr algn="r" eaLnBrk="0" hangingPunct="0">
                <a:lnSpc>
                  <a:spcPts val="1300"/>
                </a:lnSpc>
                <a:spcBef>
                  <a:spcPct val="0"/>
                </a:spcBef>
              </a:pPr>
              <a:t>‹#›</a:t>
            </a:fld>
            <a:endParaRPr lang="en-US" sz="800">
              <a:solidFill>
                <a:schemeClr val="bg1"/>
              </a:solidFill>
            </a:endParaRPr>
          </a:p>
        </p:txBody>
      </p:sp>
      <p:sp>
        <p:nvSpPr>
          <p:cNvPr id="1097" name="Rectangle 73"/>
          <p:cNvSpPr>
            <a:spLocks noChangeArrowheads="1"/>
          </p:cNvSpPr>
          <p:nvPr/>
        </p:nvSpPr>
        <p:spPr bwMode="ltGray">
          <a:xfrm>
            <a:off x="6172200" y="6247268"/>
            <a:ext cx="2286000" cy="530902"/>
          </a:xfrm>
          <a:prstGeom prst="rect">
            <a:avLst/>
          </a:prstGeom>
          <a:noFill/>
          <a:ln w="9525">
            <a:noFill/>
            <a:miter lim="800000"/>
            <a:headEnd/>
            <a:tailEnd/>
          </a:ln>
          <a:effectLst/>
        </p:spPr>
        <p:txBody>
          <a:bodyPr lIns="45714" tIns="45714" rIns="45714" bIns="45714" anchor="ctr">
            <a:spAutoFit/>
          </a:bodyPr>
          <a:lstStyle/>
          <a:p>
            <a:pPr algn="l" eaLnBrk="0" hangingPunct="0">
              <a:spcBef>
                <a:spcPct val="0"/>
              </a:spcBef>
            </a:pPr>
            <a:r>
              <a:rPr lang="en-US" sz="900" dirty="0" smtClean="0">
                <a:solidFill>
                  <a:schemeClr val="bg1"/>
                </a:solidFill>
              </a:rPr>
              <a:t>Measuring Assurance Case Confidence</a:t>
            </a:r>
            <a:endParaRPr lang="en-US" sz="900" b="0" dirty="0" smtClean="0">
              <a:solidFill>
                <a:schemeClr val="bg1"/>
              </a:solidFill>
            </a:endParaRPr>
          </a:p>
          <a:p>
            <a:pPr algn="l" eaLnBrk="0" hangingPunct="0">
              <a:spcBef>
                <a:spcPct val="0"/>
              </a:spcBef>
            </a:pPr>
            <a:r>
              <a:rPr lang="en-US" sz="900" dirty="0" smtClean="0">
                <a:solidFill>
                  <a:schemeClr val="bg1"/>
                </a:solidFill>
              </a:rPr>
              <a:t>Weinstock/Goodenough/Klein, May 2013</a:t>
            </a:r>
            <a:endParaRPr lang="en-US" sz="700" dirty="0" smtClean="0">
              <a:solidFill>
                <a:schemeClr val="bg1"/>
              </a:solidFill>
            </a:endParaRPr>
          </a:p>
          <a:p>
            <a:pPr algn="l" eaLnBrk="0" hangingPunct="0">
              <a:lnSpc>
                <a:spcPct val="150000"/>
              </a:lnSpc>
              <a:spcBef>
                <a:spcPct val="0"/>
              </a:spcBef>
            </a:pPr>
            <a:r>
              <a:rPr lang="en-US" sz="700" b="1" spc="0" dirty="0" smtClean="0">
                <a:solidFill>
                  <a:schemeClr val="bg1"/>
                </a:solidFill>
              </a:rPr>
              <a:t>©</a:t>
            </a:r>
            <a:r>
              <a:rPr lang="en-US" sz="700" b="1" spc="0" baseline="0" dirty="0" smtClean="0">
                <a:solidFill>
                  <a:schemeClr val="bg1"/>
                </a:solidFill>
              </a:rPr>
              <a:t> </a:t>
            </a:r>
            <a:r>
              <a:rPr lang="en-US" sz="700" b="1" spc="0" baseline="0" dirty="0" smtClean="0">
                <a:solidFill>
                  <a:schemeClr val="bg1"/>
                </a:solidFill>
              </a:rPr>
              <a:t>2013 </a:t>
            </a:r>
            <a:r>
              <a:rPr lang="en-US" sz="700" b="1" spc="0" baseline="0" dirty="0" smtClean="0">
                <a:solidFill>
                  <a:schemeClr val="bg1"/>
                </a:solidFill>
              </a:rPr>
              <a:t>Carnegie Mellon University</a:t>
            </a:r>
            <a:endParaRPr lang="en-US" sz="700" b="0" spc="0" dirty="0">
              <a:solidFill>
                <a:schemeClr val="bg1"/>
              </a:solidFill>
            </a:endParaRPr>
          </a:p>
        </p:txBody>
      </p:sp>
      <p:pic>
        <p:nvPicPr>
          <p:cNvPr id="1099" name="Picture 75" descr="SEI_CMU_1Line_White"/>
          <p:cNvPicPr>
            <a:picLocks noChangeAspect="1" noChangeArrowheads="1"/>
          </p:cNvPicPr>
          <p:nvPr/>
        </p:nvPicPr>
        <p:blipFill>
          <a:blip r:embed="rId14" cstate="print"/>
          <a:srcRect/>
          <a:stretch>
            <a:fillRect/>
          </a:stretch>
        </p:blipFill>
        <p:spPr bwMode="auto">
          <a:xfrm>
            <a:off x="438150" y="6338888"/>
            <a:ext cx="5581650" cy="34607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xmlns:p14="http://schemas.microsoft.com/office/powerpoint/2010/main"/>
  <p:txStyles>
    <p:titleStyle>
      <a:lvl1pPr algn="l" rtl="0" eaLnBrk="1" fontAlgn="base" hangingPunct="1">
        <a:lnSpc>
          <a:spcPct val="90000"/>
        </a:lnSpc>
        <a:spcBef>
          <a:spcPct val="0"/>
        </a:spcBef>
        <a:spcAft>
          <a:spcPct val="0"/>
        </a:spcAft>
        <a:defRPr sz="2800" b="1">
          <a:solidFill>
            <a:schemeClr val="tx1"/>
          </a:solidFill>
          <a:latin typeface="+mj-lt"/>
          <a:ea typeface="+mj-ea"/>
          <a:cs typeface="+mj-cs"/>
        </a:defRPr>
      </a:lvl1pPr>
      <a:lvl2pPr algn="l" rtl="0" eaLnBrk="1" fontAlgn="base" hangingPunct="1">
        <a:lnSpc>
          <a:spcPct val="90000"/>
        </a:lnSpc>
        <a:spcBef>
          <a:spcPct val="0"/>
        </a:spcBef>
        <a:spcAft>
          <a:spcPct val="0"/>
        </a:spcAft>
        <a:defRPr sz="2800" b="1">
          <a:solidFill>
            <a:schemeClr val="tx1"/>
          </a:solidFill>
          <a:latin typeface="Arial" charset="0"/>
        </a:defRPr>
      </a:lvl2pPr>
      <a:lvl3pPr algn="l" rtl="0" eaLnBrk="1" fontAlgn="base" hangingPunct="1">
        <a:lnSpc>
          <a:spcPct val="90000"/>
        </a:lnSpc>
        <a:spcBef>
          <a:spcPct val="0"/>
        </a:spcBef>
        <a:spcAft>
          <a:spcPct val="0"/>
        </a:spcAft>
        <a:defRPr sz="2800" b="1">
          <a:solidFill>
            <a:schemeClr val="tx1"/>
          </a:solidFill>
          <a:latin typeface="Arial" charset="0"/>
        </a:defRPr>
      </a:lvl3pPr>
      <a:lvl4pPr algn="l" rtl="0" eaLnBrk="1" fontAlgn="base" hangingPunct="1">
        <a:lnSpc>
          <a:spcPct val="90000"/>
        </a:lnSpc>
        <a:spcBef>
          <a:spcPct val="0"/>
        </a:spcBef>
        <a:spcAft>
          <a:spcPct val="0"/>
        </a:spcAft>
        <a:defRPr sz="2800" b="1">
          <a:solidFill>
            <a:schemeClr val="tx1"/>
          </a:solidFill>
          <a:latin typeface="Arial" charset="0"/>
        </a:defRPr>
      </a:lvl4pPr>
      <a:lvl5pPr algn="l" rtl="0" eaLnBrk="1" fontAlgn="base" hangingPunct="1">
        <a:lnSpc>
          <a:spcPct val="90000"/>
        </a:lnSpc>
        <a:spcBef>
          <a:spcPct val="0"/>
        </a:spcBef>
        <a:spcAft>
          <a:spcPct val="0"/>
        </a:spcAft>
        <a:defRPr sz="2800" b="1">
          <a:solidFill>
            <a:schemeClr val="tx1"/>
          </a:solidFill>
          <a:latin typeface="Arial" charset="0"/>
        </a:defRPr>
      </a:lvl5pPr>
      <a:lvl6pPr marL="457200" algn="l" rtl="0" eaLnBrk="1" fontAlgn="base" hangingPunct="1">
        <a:lnSpc>
          <a:spcPct val="90000"/>
        </a:lnSpc>
        <a:spcBef>
          <a:spcPct val="0"/>
        </a:spcBef>
        <a:spcAft>
          <a:spcPct val="0"/>
        </a:spcAft>
        <a:defRPr sz="2800" b="1">
          <a:solidFill>
            <a:schemeClr val="tx1"/>
          </a:solidFill>
          <a:latin typeface="Arial" charset="0"/>
        </a:defRPr>
      </a:lvl6pPr>
      <a:lvl7pPr marL="914400" algn="l" rtl="0" eaLnBrk="1" fontAlgn="base" hangingPunct="1">
        <a:lnSpc>
          <a:spcPct val="90000"/>
        </a:lnSpc>
        <a:spcBef>
          <a:spcPct val="0"/>
        </a:spcBef>
        <a:spcAft>
          <a:spcPct val="0"/>
        </a:spcAft>
        <a:defRPr sz="2800" b="1">
          <a:solidFill>
            <a:schemeClr val="tx1"/>
          </a:solidFill>
          <a:latin typeface="Arial" charset="0"/>
        </a:defRPr>
      </a:lvl7pPr>
      <a:lvl8pPr marL="1371600" algn="l" rtl="0" eaLnBrk="1" fontAlgn="base" hangingPunct="1">
        <a:lnSpc>
          <a:spcPct val="90000"/>
        </a:lnSpc>
        <a:spcBef>
          <a:spcPct val="0"/>
        </a:spcBef>
        <a:spcAft>
          <a:spcPct val="0"/>
        </a:spcAft>
        <a:defRPr sz="2800" b="1">
          <a:solidFill>
            <a:schemeClr val="tx1"/>
          </a:solidFill>
          <a:latin typeface="Arial" charset="0"/>
        </a:defRPr>
      </a:lvl8pPr>
      <a:lvl9pPr marL="1828800" algn="l" rtl="0" eaLnBrk="1" fontAlgn="base" hangingPunct="1">
        <a:lnSpc>
          <a:spcPct val="90000"/>
        </a:lnSpc>
        <a:spcBef>
          <a:spcPct val="0"/>
        </a:spcBef>
        <a:spcAft>
          <a:spcPct val="0"/>
        </a:spcAft>
        <a:defRPr sz="2800" b="1">
          <a:solidFill>
            <a:schemeClr val="tx1"/>
          </a:solidFill>
          <a:latin typeface="Arial" charset="0"/>
        </a:defRPr>
      </a:lvl9pPr>
    </p:titleStyle>
    <p:bodyStyle>
      <a:lvl1pPr algn="l" rtl="0" eaLnBrk="1" fontAlgn="base" hangingPunct="1">
        <a:lnSpc>
          <a:spcPct val="95000"/>
        </a:lnSpc>
        <a:spcBef>
          <a:spcPct val="0"/>
        </a:spcBef>
        <a:spcAft>
          <a:spcPct val="25000"/>
        </a:spcAft>
        <a:buSzPct val="70000"/>
        <a:defRPr sz="2000">
          <a:solidFill>
            <a:schemeClr val="tx1"/>
          </a:solidFill>
          <a:latin typeface="+mn-lt"/>
          <a:ea typeface="+mn-ea"/>
          <a:cs typeface="+mn-cs"/>
        </a:defRPr>
      </a:lvl1pPr>
      <a:lvl2pPr marL="284163" indent="-169863" algn="l" rtl="0" eaLnBrk="1" fontAlgn="base" hangingPunct="1">
        <a:lnSpc>
          <a:spcPct val="95000"/>
        </a:lnSpc>
        <a:spcBef>
          <a:spcPct val="0"/>
        </a:spcBef>
        <a:spcAft>
          <a:spcPct val="25000"/>
        </a:spcAft>
        <a:buFont typeface="Times" pitchFamily="1" charset="0"/>
        <a:buChar char="•"/>
        <a:defRPr>
          <a:solidFill>
            <a:srgbClr val="3C4F82"/>
          </a:solidFill>
          <a:latin typeface="+mn-lt"/>
        </a:defRPr>
      </a:lvl2pPr>
      <a:lvl3pPr marL="576263" indent="-179388" algn="l" rtl="0" eaLnBrk="1" fontAlgn="base" hangingPunct="1">
        <a:lnSpc>
          <a:spcPct val="95000"/>
        </a:lnSpc>
        <a:spcBef>
          <a:spcPct val="0"/>
        </a:spcBef>
        <a:spcAft>
          <a:spcPct val="25000"/>
        </a:spcAft>
        <a:buFont typeface="Times" pitchFamily="1" charset="0"/>
        <a:buChar char="–"/>
        <a:defRPr>
          <a:solidFill>
            <a:srgbClr val="3C4F82"/>
          </a:solidFill>
          <a:latin typeface="+mn-lt"/>
        </a:defRPr>
      </a:lvl3pPr>
      <a:lvl4pPr marL="858838" indent="-168275" algn="l" rtl="0" eaLnBrk="1" fontAlgn="base" hangingPunct="1">
        <a:lnSpc>
          <a:spcPct val="95000"/>
        </a:lnSpc>
        <a:spcBef>
          <a:spcPct val="0"/>
        </a:spcBef>
        <a:spcAft>
          <a:spcPct val="25000"/>
        </a:spcAft>
        <a:buChar char="•"/>
        <a:defRPr>
          <a:solidFill>
            <a:srgbClr val="727272"/>
          </a:solidFill>
          <a:latin typeface="+mn-lt"/>
        </a:defRPr>
      </a:lvl4pPr>
      <a:lvl5pPr marL="1143000" indent="-169863" algn="l" rtl="0" eaLnBrk="1" fontAlgn="base" hangingPunct="1">
        <a:lnSpc>
          <a:spcPct val="95000"/>
        </a:lnSpc>
        <a:spcBef>
          <a:spcPct val="0"/>
        </a:spcBef>
        <a:spcAft>
          <a:spcPct val="25000"/>
        </a:spcAft>
        <a:buFont typeface="Times" pitchFamily="1" charset="0"/>
        <a:buChar char="–"/>
        <a:defRPr>
          <a:solidFill>
            <a:srgbClr val="727272"/>
          </a:solidFill>
          <a:latin typeface="+mn-lt"/>
        </a:defRPr>
      </a:lvl5pPr>
      <a:lvl6pPr marL="1600200" indent="-169863" algn="l" rtl="0" eaLnBrk="1" fontAlgn="base" hangingPunct="1">
        <a:lnSpc>
          <a:spcPct val="95000"/>
        </a:lnSpc>
        <a:spcBef>
          <a:spcPct val="0"/>
        </a:spcBef>
        <a:spcAft>
          <a:spcPct val="25000"/>
        </a:spcAft>
        <a:buFont typeface="Times" pitchFamily="1" charset="0"/>
        <a:buChar char="–"/>
        <a:defRPr>
          <a:solidFill>
            <a:srgbClr val="727272"/>
          </a:solidFill>
          <a:latin typeface="+mn-lt"/>
        </a:defRPr>
      </a:lvl6pPr>
      <a:lvl7pPr marL="2057400" indent="-169863" algn="l" rtl="0" eaLnBrk="1" fontAlgn="base" hangingPunct="1">
        <a:lnSpc>
          <a:spcPct val="95000"/>
        </a:lnSpc>
        <a:spcBef>
          <a:spcPct val="0"/>
        </a:spcBef>
        <a:spcAft>
          <a:spcPct val="25000"/>
        </a:spcAft>
        <a:buFont typeface="Times" pitchFamily="1" charset="0"/>
        <a:buChar char="–"/>
        <a:defRPr>
          <a:solidFill>
            <a:srgbClr val="727272"/>
          </a:solidFill>
          <a:latin typeface="+mn-lt"/>
        </a:defRPr>
      </a:lvl7pPr>
      <a:lvl8pPr marL="2514600" indent="-169863" algn="l" rtl="0" eaLnBrk="1" fontAlgn="base" hangingPunct="1">
        <a:lnSpc>
          <a:spcPct val="95000"/>
        </a:lnSpc>
        <a:spcBef>
          <a:spcPct val="0"/>
        </a:spcBef>
        <a:spcAft>
          <a:spcPct val="25000"/>
        </a:spcAft>
        <a:buFont typeface="Times" pitchFamily="1" charset="0"/>
        <a:buChar char="–"/>
        <a:defRPr>
          <a:solidFill>
            <a:srgbClr val="727272"/>
          </a:solidFill>
          <a:latin typeface="+mn-lt"/>
        </a:defRPr>
      </a:lvl8pPr>
      <a:lvl9pPr marL="2971800" indent="-169863" algn="l" rtl="0" eaLnBrk="1" fontAlgn="base" hangingPunct="1">
        <a:lnSpc>
          <a:spcPct val="95000"/>
        </a:lnSpc>
        <a:spcBef>
          <a:spcPct val="0"/>
        </a:spcBef>
        <a:spcAft>
          <a:spcPct val="25000"/>
        </a:spcAft>
        <a:buFont typeface="Times" pitchFamily="1" charset="0"/>
        <a:buChar char="–"/>
        <a:defRPr>
          <a:solidFill>
            <a:srgbClr val="72727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mailto:weinstock@sei.cmu.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hyperlink" Target="mailto:permission@sei.cmu.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2.emf"/><Relationship Id="rId5" Type="http://schemas.openxmlformats.org/officeDocument/2006/relationships/image" Target="../media/image13.emf"/><Relationship Id="rId6" Type="http://schemas.openxmlformats.org/officeDocument/2006/relationships/image" Target="../media/image14.emf"/><Relationship Id="rId7" Type="http://schemas.openxmlformats.org/officeDocument/2006/relationships/image" Target="../media/image15.emf"/><Relationship Id="rId1" Type="http://schemas.openxmlformats.org/officeDocument/2006/relationships/slideLayout" Target="../slideLayouts/slideLayout7.xml"/><Relationship Id="rId2"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image" Target="../media/image17.jpg"/><Relationship Id="rId4" Type="http://schemas.openxmlformats.org/officeDocument/2006/relationships/image" Target="../media/image18.emf"/><Relationship Id="rId5" Type="http://schemas.openxmlformats.org/officeDocument/2006/relationships/image" Target="../media/image19.emf"/><Relationship Id="rId1" Type="http://schemas.openxmlformats.org/officeDocument/2006/relationships/slideLayout" Target="../slideLayouts/slideLayout6.xml"/><Relationship Id="rId2" Type="http://schemas.openxmlformats.org/officeDocument/2006/relationships/image" Target="../media/image1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Rectangle 2"/>
          <p:cNvSpPr>
            <a:spLocks noChangeArrowheads="1"/>
          </p:cNvSpPr>
          <p:nvPr/>
        </p:nvSpPr>
        <p:spPr bwMode="auto">
          <a:xfrm>
            <a:off x="4181475" y="5726113"/>
            <a:ext cx="184150" cy="396875"/>
          </a:xfrm>
          <a:prstGeom prst="rect">
            <a:avLst/>
          </a:prstGeom>
          <a:noFill/>
          <a:ln w="6350">
            <a:noFill/>
            <a:miter lim="800000"/>
            <a:headEnd/>
            <a:tailEnd/>
          </a:ln>
          <a:effectLst/>
        </p:spPr>
        <p:txBody>
          <a:bodyPr wrap="none" anchor="ctr">
            <a:spAutoFit/>
          </a:bodyPr>
          <a:lstStyle/>
          <a:p>
            <a:endParaRPr lang="en-US" b="0"/>
          </a:p>
        </p:txBody>
      </p:sp>
      <p:sp>
        <p:nvSpPr>
          <p:cNvPr id="875523" name="Rectangle 3"/>
          <p:cNvSpPr>
            <a:spLocks noGrp="1" noChangeArrowheads="1"/>
          </p:cNvSpPr>
          <p:nvPr>
            <p:ph type="ctrTitle"/>
          </p:nvPr>
        </p:nvSpPr>
        <p:spPr>
          <a:xfrm>
            <a:off x="4267200" y="2293938"/>
            <a:ext cx="4267200" cy="1107983"/>
          </a:xfrm>
        </p:spPr>
        <p:txBody>
          <a:bodyPr/>
          <a:lstStyle/>
          <a:p>
            <a:r>
              <a:rPr lang="en-US" dirty="0" smtClean="0"/>
              <a:t>Measuring Assurance Case Confidence using</a:t>
            </a:r>
            <a:br>
              <a:rPr lang="en-US" dirty="0" smtClean="0"/>
            </a:br>
            <a:r>
              <a:rPr lang="en-US" dirty="0" smtClean="0"/>
              <a:t>Baconian Probabilities</a:t>
            </a:r>
            <a:endParaRPr lang="en-US" dirty="0"/>
          </a:p>
        </p:txBody>
      </p:sp>
      <p:sp>
        <p:nvSpPr>
          <p:cNvPr id="875524" name="Rectangle 4"/>
          <p:cNvSpPr>
            <a:spLocks noGrp="1" noChangeArrowheads="1"/>
          </p:cNvSpPr>
          <p:nvPr>
            <p:ph type="subTitle" idx="1"/>
          </p:nvPr>
        </p:nvSpPr>
        <p:spPr/>
        <p:txBody>
          <a:bodyPr/>
          <a:lstStyle/>
          <a:p>
            <a:r>
              <a:rPr lang="en-US" dirty="0" smtClean="0"/>
              <a:t>Charles </a:t>
            </a:r>
            <a:r>
              <a:rPr lang="en-US" dirty="0" smtClean="0"/>
              <a:t>B. Weinstock</a:t>
            </a:r>
          </a:p>
          <a:p>
            <a:r>
              <a:rPr lang="en-US" dirty="0" smtClean="0"/>
              <a:t>John B. Goodenough</a:t>
            </a:r>
          </a:p>
          <a:p>
            <a:r>
              <a:rPr lang="en-US" dirty="0" smtClean="0"/>
              <a:t>Ari Z. Klein</a:t>
            </a:r>
            <a:endParaRPr lang="en-US" dirty="0"/>
          </a:p>
          <a:p>
            <a:r>
              <a:rPr lang="en-US" dirty="0" smtClean="0"/>
              <a:t>May 19, 2013</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Partially Eliminated Defeaters</a:t>
            </a:r>
            <a:endParaRPr lang="en-US" dirty="0"/>
          </a:p>
        </p:txBody>
      </p:sp>
      <p:sp>
        <p:nvSpPr>
          <p:cNvPr id="3" name="Content Placeholder 2"/>
          <p:cNvSpPr>
            <a:spLocks noGrp="1"/>
          </p:cNvSpPr>
          <p:nvPr>
            <p:ph idx="1"/>
          </p:nvPr>
        </p:nvSpPr>
        <p:spPr/>
        <p:txBody>
          <a:bodyPr/>
          <a:lstStyle/>
          <a:p>
            <a:r>
              <a:rPr lang="en-US" dirty="0" smtClean="0"/>
              <a:t>Issue: How are defeaters that cannot be completely eliminated dealt with?</a:t>
            </a:r>
          </a:p>
          <a:p>
            <a:pPr lvl="1"/>
            <a:r>
              <a:rPr lang="en-US" dirty="0" smtClean="0"/>
              <a:t>An </a:t>
            </a:r>
            <a:r>
              <a:rPr lang="en-US" dirty="0"/>
              <a:t>argument should state a claim that, </a:t>
            </a:r>
            <a:r>
              <a:rPr lang="en-US" i="1" dirty="0"/>
              <a:t>if true</a:t>
            </a:r>
            <a:r>
              <a:rPr lang="en-US" dirty="0"/>
              <a:t>, serves to completely eliminate an associated defeater</a:t>
            </a:r>
            <a:r>
              <a:rPr lang="en-US" dirty="0" smtClean="0"/>
              <a:t>.</a:t>
            </a:r>
          </a:p>
          <a:p>
            <a:pPr lvl="1"/>
            <a:r>
              <a:rPr lang="en-US" dirty="0" smtClean="0"/>
              <a:t>There may </a:t>
            </a:r>
            <a:r>
              <a:rPr lang="en-US" dirty="0"/>
              <a:t>be residual doubts about the truth of such a claim, in which case, the same doubts apply to the defeater’s </a:t>
            </a:r>
            <a:r>
              <a:rPr lang="en-US" dirty="0" smtClean="0"/>
              <a:t>elimination</a:t>
            </a:r>
          </a:p>
          <a:p>
            <a:pPr lvl="2"/>
            <a:r>
              <a:rPr lang="en-US" dirty="0"/>
              <a:t>as an argument is refined, one eventually develops defeaters that are “obviously” eliminated by associated evidence </a:t>
            </a:r>
          </a:p>
          <a:p>
            <a:pPr lvl="1">
              <a:spcAft>
                <a:spcPts val="30"/>
              </a:spcAft>
            </a:pPr>
            <a:r>
              <a:rPr lang="en-US" dirty="0" smtClean="0"/>
              <a:t>If </a:t>
            </a:r>
            <a:r>
              <a:rPr lang="en-US" dirty="0"/>
              <a:t>it is impossible to eliminate some lowest level defeaters, then the associated doubt leads to incomplete elimination of a higher level </a:t>
            </a:r>
            <a:r>
              <a:rPr lang="en-US" dirty="0" smtClean="0"/>
              <a:t>defeater</a:t>
            </a:r>
            <a:r>
              <a:rPr lang="en-US" dirty="0"/>
              <a:t> </a:t>
            </a:r>
            <a:r>
              <a:rPr lang="en-US" dirty="0" smtClean="0"/>
              <a:t>(and the claim that it defeats.)</a:t>
            </a:r>
          </a:p>
          <a:p>
            <a:pPr>
              <a:spcAft>
                <a:spcPts val="30"/>
              </a:spcAft>
            </a:pPr>
            <a:r>
              <a:rPr lang="en-US" dirty="0" smtClean="0"/>
              <a:t>A goal in developing a </a:t>
            </a:r>
            <a:r>
              <a:rPr lang="en-US" i="1" dirty="0" smtClean="0"/>
              <a:t>convincing</a:t>
            </a:r>
            <a:r>
              <a:rPr lang="en-US" dirty="0" smtClean="0"/>
              <a:t> argument is to formulate low level defeaters that </a:t>
            </a:r>
            <a:r>
              <a:rPr lang="en-US" i="1" dirty="0" smtClean="0"/>
              <a:t>can</a:t>
            </a:r>
            <a:r>
              <a:rPr lang="en-US" dirty="0" smtClean="0"/>
              <a:t> be eliminated by appropriate evidence.</a:t>
            </a:r>
          </a:p>
        </p:txBody>
      </p:sp>
    </p:spTree>
    <p:extLst>
      <p:ext uri="{BB962C8B-B14F-4D97-AF65-F5344CB8AC3E}">
        <p14:creationId xmlns:p14="http://schemas.microsoft.com/office/powerpoint/2010/main" val="2029506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Defeaters of Different (Relative) Importance</a:t>
            </a:r>
            <a:endParaRPr lang="en-US" dirty="0"/>
          </a:p>
        </p:txBody>
      </p:sp>
      <p:sp>
        <p:nvSpPr>
          <p:cNvPr id="3" name="Content Placeholder 2"/>
          <p:cNvSpPr>
            <a:spLocks noGrp="1"/>
          </p:cNvSpPr>
          <p:nvPr>
            <p:ph idx="1"/>
          </p:nvPr>
        </p:nvSpPr>
        <p:spPr/>
        <p:txBody>
          <a:bodyPr>
            <a:normAutofit/>
          </a:bodyPr>
          <a:lstStyle/>
          <a:p>
            <a:r>
              <a:rPr lang="en-US" dirty="0" smtClean="0"/>
              <a:t>Issue: It seems reasonable that eliminating some defeaters would lead to higher levels of confidence than eliminating others (of lesser importance).</a:t>
            </a:r>
          </a:p>
          <a:p>
            <a:pPr lvl="1"/>
            <a:r>
              <a:rPr lang="en-US" dirty="0" smtClean="0"/>
              <a:t>Independent of relative defeater importance, </a:t>
            </a:r>
            <a:r>
              <a:rPr lang="en-US" i="1" dirty="0" smtClean="0"/>
              <a:t>1</a:t>
            </a:r>
            <a:r>
              <a:rPr lang="en-US" i="1" dirty="0"/>
              <a:t>|2</a:t>
            </a:r>
            <a:r>
              <a:rPr lang="en-US" dirty="0"/>
              <a:t> (some doubts eliminated) always represents more confidence than </a:t>
            </a:r>
            <a:r>
              <a:rPr lang="en-US" i="1" dirty="0"/>
              <a:t>0|2 </a:t>
            </a:r>
            <a:r>
              <a:rPr lang="en-US" dirty="0"/>
              <a:t>(no doubts eliminated), and </a:t>
            </a:r>
            <a:r>
              <a:rPr lang="en-US" i="1" dirty="0"/>
              <a:t>2|2</a:t>
            </a:r>
            <a:r>
              <a:rPr lang="en-US" dirty="0"/>
              <a:t> (all doubts eliminated) always represents complete confidence </a:t>
            </a:r>
            <a:endParaRPr lang="en-US" dirty="0" smtClean="0"/>
          </a:p>
          <a:p>
            <a:pPr lvl="1"/>
            <a:r>
              <a:rPr lang="en-US" dirty="0" smtClean="0"/>
              <a:t>Even </a:t>
            </a:r>
            <a:r>
              <a:rPr lang="en-US" dirty="0"/>
              <a:t>though the hazards that are represented in a safety case have different likelihoods and impacts relative to one another, </a:t>
            </a:r>
            <a:r>
              <a:rPr lang="en-US" dirty="0" smtClean="0"/>
              <a:t>they </a:t>
            </a:r>
            <a:r>
              <a:rPr lang="en-US" i="1" dirty="0"/>
              <a:t>all</a:t>
            </a:r>
            <a:r>
              <a:rPr lang="en-US" dirty="0"/>
              <a:t> must be demonstrably mitigated in order to establish sufficient confidence that the system is safe</a:t>
            </a:r>
            <a:r>
              <a:rPr lang="en-US" dirty="0" smtClean="0"/>
              <a:t>.</a:t>
            </a:r>
          </a:p>
          <a:p>
            <a:pPr lvl="2"/>
            <a:r>
              <a:rPr lang="en-US" dirty="0" smtClean="0"/>
              <a:t> Assessing the </a:t>
            </a:r>
            <a:r>
              <a:rPr lang="en-US" dirty="0"/>
              <a:t>relative importance of hazards is not practically profitable. </a:t>
            </a:r>
            <a:endParaRPr lang="en-US" dirty="0" smtClean="0"/>
          </a:p>
          <a:p>
            <a:pPr lvl="1"/>
            <a:r>
              <a:rPr lang="en-US" dirty="0" smtClean="0"/>
              <a:t>A system developer would not use the elimination of low impact defeaters to justify an increase in confidence any more than he would represent minimally unlikely and impactful safety hazards in a safety case.</a:t>
            </a:r>
          </a:p>
        </p:txBody>
      </p:sp>
    </p:spTree>
    <p:extLst>
      <p:ext uri="{BB962C8B-B14F-4D97-AF65-F5344CB8AC3E}">
        <p14:creationId xmlns:p14="http://schemas.microsoft.com/office/powerpoint/2010/main" val="216373764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Why Baconian Probability?</a:t>
            </a:r>
            <a:endParaRPr lang="en-US" dirty="0"/>
          </a:p>
        </p:txBody>
      </p:sp>
      <p:sp>
        <p:nvSpPr>
          <p:cNvPr id="3" name="Content Placeholder 2"/>
          <p:cNvSpPr>
            <a:spLocks noGrp="1"/>
          </p:cNvSpPr>
          <p:nvPr>
            <p:ph idx="1"/>
          </p:nvPr>
        </p:nvSpPr>
        <p:spPr/>
        <p:txBody>
          <a:bodyPr>
            <a:noAutofit/>
          </a:bodyPr>
          <a:lstStyle/>
          <a:p>
            <a:r>
              <a:rPr lang="en-US" dirty="0" smtClean="0"/>
              <a:t>Issue: What is being gained and lost (over Pascalian or Bayesian probability) with this approach?</a:t>
            </a:r>
          </a:p>
          <a:p>
            <a:pPr lvl="1"/>
            <a:r>
              <a:rPr lang="en-US" dirty="0" smtClean="0"/>
              <a:t>With </a:t>
            </a:r>
            <a:r>
              <a:rPr lang="en-US" dirty="0"/>
              <a:t>eliminative induction we learn something concrete about why a system works, and with enumerative induction, we </a:t>
            </a:r>
            <a:r>
              <a:rPr lang="en-US" i="1" dirty="0" smtClean="0"/>
              <a:t>may</a:t>
            </a:r>
            <a:r>
              <a:rPr lang="en-US" dirty="0" smtClean="0"/>
              <a:t> learn </a:t>
            </a:r>
            <a:r>
              <a:rPr lang="en-US" dirty="0"/>
              <a:t>something statistical about the </a:t>
            </a:r>
            <a:r>
              <a:rPr lang="en-US" dirty="0" smtClean="0"/>
              <a:t>system. </a:t>
            </a:r>
          </a:p>
          <a:p>
            <a:pPr lvl="1"/>
            <a:r>
              <a:rPr lang="en-US" dirty="0" smtClean="0"/>
              <a:t>The Baconian approach allows </a:t>
            </a:r>
            <a:r>
              <a:rPr lang="en-US" dirty="0"/>
              <a:t>us to articulate </a:t>
            </a:r>
            <a:r>
              <a:rPr lang="en-US" dirty="0" smtClean="0"/>
              <a:t>both the reasons </a:t>
            </a:r>
            <a:r>
              <a:rPr lang="en-US" dirty="0"/>
              <a:t>why a system can fail </a:t>
            </a:r>
            <a:r>
              <a:rPr lang="en-US" dirty="0" smtClean="0"/>
              <a:t>and the reasons </a:t>
            </a:r>
            <a:r>
              <a:rPr lang="en-US" dirty="0"/>
              <a:t>why the argument can </a:t>
            </a:r>
            <a:r>
              <a:rPr lang="en-US" dirty="0" smtClean="0"/>
              <a:t>be defective</a:t>
            </a:r>
          </a:p>
          <a:p>
            <a:pPr lvl="2"/>
            <a:r>
              <a:rPr lang="en-US" dirty="0"/>
              <a:t>Uneliminated defeaters </a:t>
            </a:r>
            <a:r>
              <a:rPr lang="en-US" dirty="0" smtClean="0"/>
              <a:t>serve to focus </a:t>
            </a:r>
            <a:r>
              <a:rPr lang="en-US" dirty="0"/>
              <a:t>additional assurance efforts. </a:t>
            </a:r>
            <a:endParaRPr lang="en-US" dirty="0" smtClean="0"/>
          </a:p>
          <a:p>
            <a:pPr lvl="1"/>
            <a:r>
              <a:rPr lang="en-US" dirty="0"/>
              <a:t>the Baconian approach </a:t>
            </a:r>
            <a:r>
              <a:rPr lang="en-US" dirty="0" smtClean="0"/>
              <a:t>allows evaluation of </a:t>
            </a:r>
            <a:r>
              <a:rPr lang="en-US" dirty="0"/>
              <a:t>a system prior to its operational use </a:t>
            </a:r>
            <a:endParaRPr lang="en-US" dirty="0" smtClean="0"/>
          </a:p>
          <a:p>
            <a:pPr lvl="1"/>
            <a:r>
              <a:rPr lang="en-US" dirty="0"/>
              <a:t>T</a:t>
            </a:r>
            <a:r>
              <a:rPr lang="en-US" dirty="0" smtClean="0"/>
              <a:t>he </a:t>
            </a:r>
            <a:r>
              <a:rPr lang="en-US" dirty="0"/>
              <a:t>Baconian approach avoids confirmation bias </a:t>
            </a:r>
            <a:endParaRPr lang="en-US" dirty="0" smtClean="0"/>
          </a:p>
          <a:p>
            <a:r>
              <a:rPr lang="en-US" dirty="0" smtClean="0"/>
              <a:t>The Baconian, Pascalian, and Bayesian approaches inform each other.</a:t>
            </a:r>
          </a:p>
          <a:p>
            <a:pPr lvl="1"/>
            <a:r>
              <a:rPr lang="en-US" dirty="0" smtClean="0"/>
              <a:t>Make Pascalian claims about system reliability and then elucidate the possibilities that would make you doubt the validity of the claim.</a:t>
            </a:r>
          </a:p>
          <a:p>
            <a:pPr lvl="1"/>
            <a:r>
              <a:rPr lang="en-US" dirty="0" smtClean="0"/>
              <a:t>Take repeated samples to understand the operational reliability of the system.</a:t>
            </a:r>
          </a:p>
        </p:txBody>
      </p:sp>
    </p:spTree>
    <p:extLst>
      <p:ext uri="{BB962C8B-B14F-4D97-AF65-F5344CB8AC3E}">
        <p14:creationId xmlns:p14="http://schemas.microsoft.com/office/powerpoint/2010/main" val="26461743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Scalability and Practicality of the Approach</a:t>
            </a:r>
            <a:endParaRPr lang="en-US" dirty="0"/>
          </a:p>
        </p:txBody>
      </p:sp>
      <p:sp>
        <p:nvSpPr>
          <p:cNvPr id="3" name="Content Placeholder 2"/>
          <p:cNvSpPr>
            <a:spLocks noGrp="1"/>
          </p:cNvSpPr>
          <p:nvPr>
            <p:ph idx="1"/>
          </p:nvPr>
        </p:nvSpPr>
        <p:spPr/>
        <p:txBody>
          <a:bodyPr/>
          <a:lstStyle/>
          <a:p>
            <a:r>
              <a:rPr lang="en-US" dirty="0" smtClean="0"/>
              <a:t>Issue: is this approach practical?</a:t>
            </a:r>
          </a:p>
          <a:p>
            <a:pPr lvl="1"/>
            <a:r>
              <a:rPr lang="en-US" dirty="0"/>
              <a:t>T</a:t>
            </a:r>
            <a:r>
              <a:rPr lang="en-US" dirty="0" smtClean="0"/>
              <a:t>he </a:t>
            </a:r>
            <a:r>
              <a:rPr lang="en-US" dirty="0"/>
              <a:t>number of defeaters relevant to an argument </a:t>
            </a:r>
            <a:r>
              <a:rPr lang="en-US" dirty="0" smtClean="0"/>
              <a:t>is quite </a:t>
            </a:r>
            <a:r>
              <a:rPr lang="en-US" dirty="0"/>
              <a:t>large for a real </a:t>
            </a:r>
            <a:r>
              <a:rPr lang="en-US" dirty="0" smtClean="0"/>
              <a:t>system.</a:t>
            </a:r>
          </a:p>
          <a:p>
            <a:pPr lvl="2"/>
            <a:r>
              <a:rPr lang="en-US" dirty="0" smtClean="0"/>
              <a:t>But the amount of relevant argument and evidence for a real system is inherently quite large.</a:t>
            </a:r>
          </a:p>
          <a:p>
            <a:pPr lvl="1"/>
            <a:r>
              <a:rPr lang="en-US" dirty="0" smtClean="0"/>
              <a:t>We believe that the Baconian approach allows one to develop </a:t>
            </a:r>
            <a:r>
              <a:rPr lang="en-US" dirty="0"/>
              <a:t>a more thorough and cost-effective basis for developing confidence in system behavior than current </a:t>
            </a:r>
            <a:r>
              <a:rPr lang="en-US" dirty="0" smtClean="0"/>
              <a:t>methods.</a:t>
            </a:r>
          </a:p>
          <a:p>
            <a:pPr lvl="1"/>
            <a:r>
              <a:rPr lang="en-US" dirty="0" smtClean="0"/>
              <a:t>We hope that this </a:t>
            </a:r>
            <a:r>
              <a:rPr lang="en-US" dirty="0"/>
              <a:t>approach </a:t>
            </a:r>
            <a:r>
              <a:rPr lang="en-US" dirty="0" smtClean="0"/>
              <a:t>will lead to </a:t>
            </a:r>
            <a:r>
              <a:rPr lang="en-US" dirty="0"/>
              <a:t>more effective and focused assurance </a:t>
            </a:r>
            <a:r>
              <a:rPr lang="en-US" dirty="0" smtClean="0"/>
              <a:t>efforts.</a:t>
            </a:r>
          </a:p>
          <a:p>
            <a:r>
              <a:rPr lang="en-US" dirty="0" smtClean="0"/>
              <a:t>This all remains to be seen. Our </a:t>
            </a:r>
            <a:r>
              <a:rPr lang="en-US" dirty="0"/>
              <a:t>initial interactions with systems developers have been promising. </a:t>
            </a:r>
          </a:p>
        </p:txBody>
      </p:sp>
    </p:spTree>
    <p:extLst>
      <p:ext uri="{BB962C8B-B14F-4D97-AF65-F5344CB8AC3E}">
        <p14:creationId xmlns:p14="http://schemas.microsoft.com/office/powerpoint/2010/main" val="211238489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identification of defeaters and how they are eliminated provides  framework for assessing confidence</a:t>
            </a:r>
          </a:p>
          <a:p>
            <a:r>
              <a:rPr lang="en-US" dirty="0" smtClean="0"/>
              <a:t>The framework provides useful ways of thinking about assurance case deficiencies</a:t>
            </a:r>
          </a:p>
          <a:p>
            <a:pPr lvl="1"/>
            <a:r>
              <a:rPr lang="en-US" dirty="0" smtClean="0"/>
              <a:t>Identification of deficiencies is the first step towards their mitigation</a:t>
            </a:r>
          </a:p>
          <a:p>
            <a:pPr lvl="1"/>
            <a:r>
              <a:rPr lang="en-US" dirty="0" smtClean="0"/>
              <a:t>The end result </a:t>
            </a:r>
            <a:r>
              <a:rPr lang="en-US" smtClean="0"/>
              <a:t>is a stronger assurance case</a:t>
            </a:r>
            <a:endParaRPr lang="en-US" dirty="0" smtClean="0"/>
          </a:p>
          <a:p>
            <a:r>
              <a:rPr lang="en-US" dirty="0" smtClean="0"/>
              <a:t>The approach is still under development. We welcome your ideas</a:t>
            </a:r>
            <a:endParaRPr lang="en-US" dirty="0"/>
          </a:p>
        </p:txBody>
      </p:sp>
    </p:spTree>
    <p:extLst>
      <p:ext uri="{BB962C8B-B14F-4D97-AF65-F5344CB8AC3E}">
        <p14:creationId xmlns:p14="http://schemas.microsoft.com/office/powerpoint/2010/main" val="277858370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26" name="Rectangle 2"/>
          <p:cNvSpPr>
            <a:spLocks noGrp="1" noChangeArrowheads="1"/>
          </p:cNvSpPr>
          <p:nvPr>
            <p:ph type="title"/>
          </p:nvPr>
        </p:nvSpPr>
        <p:spPr>
          <a:xfrm>
            <a:off x="533400" y="422275"/>
            <a:ext cx="8153400" cy="394980"/>
          </a:xfrm>
        </p:spPr>
        <p:txBody>
          <a:bodyPr/>
          <a:lstStyle/>
          <a:p>
            <a:r>
              <a:rPr lang="en-US" dirty="0"/>
              <a:t>Contact </a:t>
            </a:r>
            <a:r>
              <a:rPr lang="en-US" dirty="0" smtClean="0"/>
              <a:t>Information</a:t>
            </a:r>
            <a:endParaRPr lang="en-US" dirty="0"/>
          </a:p>
        </p:txBody>
      </p:sp>
      <p:graphicFrame>
        <p:nvGraphicFramePr>
          <p:cNvPr id="922648" name="Group 24"/>
          <p:cNvGraphicFramePr>
            <a:graphicFrameLocks noGrp="1"/>
          </p:cNvGraphicFramePr>
          <p:nvPr>
            <p:ph idx="1"/>
            <p:extLst>
              <p:ext uri="{D42A27DB-BD31-4B8C-83A1-F6EECF244321}">
                <p14:modId xmlns:p14="http://schemas.microsoft.com/office/powerpoint/2010/main" val="1886684427"/>
              </p:ext>
            </p:extLst>
          </p:nvPr>
        </p:nvGraphicFramePr>
        <p:xfrm>
          <a:off x="533400" y="1303338"/>
          <a:ext cx="8120317" cy="4884420"/>
        </p:xfrm>
        <a:graphic>
          <a:graphicData uri="http://schemas.openxmlformats.org/drawingml/2006/table">
            <a:tbl>
              <a:tblPr/>
              <a:tblGrid>
                <a:gridCol w="4114800"/>
                <a:gridCol w="4005517"/>
              </a:tblGrid>
              <a:tr h="2400300">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2"/>
                          </a:solidFill>
                          <a:effectLst/>
                          <a:latin typeface="Arial" charset="0"/>
                        </a:rPr>
                        <a:t>Charles B. Weinstock</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Senior Member of the Technical Staff</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Software Solutions Division</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Telephone:  +1 412-268-7719</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Email:</a:t>
                      </a:r>
                      <a:r>
                        <a:rPr kumimoji="0" lang="en-US" sz="2000" b="0" i="0" u="none" strike="noStrike" cap="none" normalizeH="0" baseline="0" dirty="0" smtClean="0">
                          <a:ln>
                            <a:noFill/>
                          </a:ln>
                          <a:solidFill>
                            <a:schemeClr val="tx2"/>
                          </a:solidFill>
                          <a:effectLst/>
                          <a:latin typeface="Arial" charset="0"/>
                        </a:rPr>
                        <a:t>  </a:t>
                      </a:r>
                      <a:r>
                        <a:rPr kumimoji="0" lang="en-US" sz="2000" b="0" i="0" u="none" strike="noStrike" cap="none" normalizeH="0" baseline="0" dirty="0" err="1" smtClean="0">
                          <a:ln>
                            <a:noFill/>
                          </a:ln>
                          <a:solidFill>
                            <a:schemeClr val="tx1"/>
                          </a:solidFill>
                          <a:effectLst/>
                          <a:latin typeface="Arial" charset="0"/>
                          <a:hlinkClick r:id="rId3"/>
                        </a:rPr>
                        <a:t>weinstock@sei.cmu.edu</a:t>
                      </a:r>
                      <a:endParaRPr kumimoji="0" lang="en-US" sz="2000" b="0" i="0" u="none" strike="noStrike" cap="none" normalizeH="0" baseline="0" dirty="0" smtClean="0">
                        <a:ln>
                          <a:noFill/>
                        </a:ln>
                        <a:solidFill>
                          <a:schemeClr val="tx1"/>
                        </a:solidFill>
                        <a:effectLst/>
                        <a:latin typeface="Arial" charset="0"/>
                      </a:endParaRPr>
                    </a:p>
                  </a:txBody>
                  <a:tcPr marL="0" marR="0" marT="0" marB="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2"/>
                          </a:solidFill>
                          <a:effectLst/>
                          <a:latin typeface="Arial" charset="0"/>
                        </a:rPr>
                        <a:t>U.S. Mail</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Software Engineering Institute</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4500 Fifth Avenue</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Pittsburgh, PA 15213-2612</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USA</a:t>
                      </a:r>
                      <a:endParaRPr kumimoji="0" lang="en-US" sz="2000" b="1" i="0" u="none" strike="noStrike" cap="none" normalizeH="0" baseline="0" dirty="0" smtClean="0">
                        <a:ln>
                          <a:noFill/>
                        </a:ln>
                        <a:solidFill>
                          <a:schemeClr val="tx2"/>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2000" b="0" i="0" u="none" strike="noStrike" cap="none" normalizeH="0" baseline="0" dirty="0" smtClean="0">
                        <a:ln>
                          <a:noFill/>
                        </a:ln>
                        <a:solidFill>
                          <a:schemeClr val="tx1"/>
                        </a:solidFill>
                        <a:effectLst/>
                        <a:latin typeface="Arial" charset="0"/>
                      </a:endParaRPr>
                    </a:p>
                  </a:txBody>
                  <a:tcPr marL="0" marR="0" marT="0" marB="0" horzOverflow="overflow">
                    <a:lnL>
                      <a:noFill/>
                    </a:lnL>
                    <a:lnR cap="flat">
                      <a:noFill/>
                    </a:lnR>
                    <a:lnT cap="flat">
                      <a:noFill/>
                    </a:lnT>
                    <a:lnB>
                      <a:noFill/>
                    </a:lnB>
                    <a:lnTlToBr>
                      <a:noFill/>
                    </a:lnTlToBr>
                    <a:lnBlToTr>
                      <a:noFill/>
                    </a:lnBlToTr>
                    <a:noFill/>
                  </a:tcPr>
                </a:tc>
              </a:tr>
              <a:tr h="2057400">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2"/>
                          </a:solidFill>
                          <a:effectLst/>
                          <a:latin typeface="Arial" charset="0"/>
                        </a:rPr>
                        <a:t>John B. Goodenough</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SEI Fellow (retired)</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Software Solutions Division</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Telephone:  +1 412-268-6391</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Email:</a:t>
                      </a:r>
                      <a:r>
                        <a:rPr kumimoji="0" lang="en-US" sz="2000" b="0" i="0" u="none" strike="noStrike" cap="none" normalizeH="0" baseline="0" dirty="0" smtClean="0">
                          <a:ln>
                            <a:noFill/>
                          </a:ln>
                          <a:solidFill>
                            <a:schemeClr val="tx2"/>
                          </a:solidFill>
                          <a:effectLst/>
                          <a:latin typeface="Arial" charset="0"/>
                        </a:rPr>
                        <a:t>  </a:t>
                      </a:r>
                      <a:r>
                        <a:rPr kumimoji="0" lang="en-US" sz="2000" b="0" i="0" u="none" strike="noStrike" cap="none" normalizeH="0" baseline="0" dirty="0" err="1" smtClean="0">
                          <a:ln>
                            <a:noFill/>
                          </a:ln>
                          <a:solidFill>
                            <a:schemeClr val="tx1"/>
                          </a:solidFill>
                          <a:effectLst/>
                          <a:latin typeface="Arial" charset="0"/>
                        </a:rPr>
                        <a:t>jbg@sei.cmu.edu</a:t>
                      </a: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endParaRPr kumimoji="0" lang="en-US" sz="2000" b="0" i="0" u="none" strike="noStrike" cap="none" normalizeH="0" baseline="0" dirty="0" smtClean="0">
                        <a:ln>
                          <a:noFill/>
                        </a:ln>
                        <a:solidFill>
                          <a:schemeClr val="tx1"/>
                        </a:solidFill>
                        <a:effectLst/>
                        <a:latin typeface="Arial" charset="0"/>
                      </a:endParaRPr>
                    </a:p>
                  </a:txBody>
                  <a:tcPr marL="0" marR="0" marT="0" marB="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1" i="0" u="none" strike="noStrike" cap="none" normalizeH="0" baseline="0" dirty="0" smtClean="0">
                          <a:ln>
                            <a:noFill/>
                          </a:ln>
                          <a:solidFill>
                            <a:schemeClr val="tx2"/>
                          </a:solidFill>
                          <a:effectLst/>
                          <a:latin typeface="Arial" charset="0"/>
                        </a:rPr>
                        <a:t>Ari Z. Klein</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Ph.D. </a:t>
                      </a:r>
                      <a:r>
                        <a:rPr kumimoji="0" lang="en-US" sz="2000" b="0" i="0" u="none" strike="noStrike" cap="none" normalizeH="0" baseline="0" smtClean="0">
                          <a:ln>
                            <a:noFill/>
                          </a:ln>
                          <a:solidFill>
                            <a:schemeClr val="tx1"/>
                          </a:solidFill>
                          <a:effectLst/>
                          <a:latin typeface="Arial" charset="0"/>
                        </a:rPr>
                        <a:t>Candidate – Rhetoric</a:t>
                      </a: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Software Solutions Division</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Telephone:  +1 412-268-7700</a:t>
                      </a:r>
                    </a:p>
                    <a:p>
                      <a:pPr marL="0" marR="0" lvl="0" indent="0" algn="l" defTabSz="914400" rtl="0" eaLnBrk="1" fontAlgn="base" latinLnBrk="0" hangingPunct="1">
                        <a:lnSpc>
                          <a:spcPct val="95000"/>
                        </a:lnSpc>
                        <a:spcBef>
                          <a:spcPct val="0"/>
                        </a:spcBef>
                        <a:spcAft>
                          <a:spcPct val="25000"/>
                        </a:spcAft>
                        <a:buClrTx/>
                        <a:buSzPct val="70000"/>
                        <a:buFontTx/>
                        <a:buNone/>
                        <a:tabLst/>
                      </a:pPr>
                      <a:r>
                        <a:rPr kumimoji="0" lang="en-US" sz="2000" b="0" i="0" u="none" strike="noStrike" cap="none" normalizeH="0" baseline="0" dirty="0" smtClean="0">
                          <a:ln>
                            <a:noFill/>
                          </a:ln>
                          <a:solidFill>
                            <a:schemeClr val="tx1"/>
                          </a:solidFill>
                          <a:effectLst/>
                          <a:latin typeface="Arial" charset="0"/>
                        </a:rPr>
                        <a:t>Email:</a:t>
                      </a:r>
                      <a:r>
                        <a:rPr kumimoji="0" lang="en-US" sz="2000" b="0" i="0" u="none" strike="noStrike" cap="none" normalizeH="0" baseline="0" dirty="0" smtClean="0">
                          <a:ln>
                            <a:noFill/>
                          </a:ln>
                          <a:solidFill>
                            <a:schemeClr val="tx2"/>
                          </a:solidFill>
                          <a:effectLst/>
                          <a:latin typeface="Arial" charset="0"/>
                        </a:rPr>
                        <a:t>  </a:t>
                      </a:r>
                      <a:r>
                        <a:rPr kumimoji="0" lang="en-US" sz="2000" b="0" i="0" u="none" strike="noStrike" cap="none" normalizeH="0" baseline="0" dirty="0" err="1" smtClean="0">
                          <a:ln>
                            <a:noFill/>
                          </a:ln>
                          <a:solidFill>
                            <a:schemeClr val="tx1"/>
                          </a:solidFill>
                          <a:effectLst/>
                          <a:latin typeface="Arial" charset="0"/>
                        </a:rPr>
                        <a:t>azklein@sei.cmu.edu</a:t>
                      </a:r>
                      <a:endParaRPr kumimoji="0" lang="en-US" sz="2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95000"/>
                        </a:lnSpc>
                        <a:spcBef>
                          <a:spcPct val="0"/>
                        </a:spcBef>
                        <a:spcAft>
                          <a:spcPct val="25000"/>
                        </a:spcAft>
                        <a:buClrTx/>
                        <a:buSzPct val="70000"/>
                        <a:buFontTx/>
                        <a:buNone/>
                        <a:tabLst>
                          <a:tab pos="1311275" algn="l"/>
                        </a:tabLst>
                      </a:pPr>
                      <a:endParaRPr kumimoji="0" lang="en-US" sz="2000" b="0" i="0" u="none" strike="noStrike" cap="none" normalizeH="0" baseline="0" dirty="0" smtClean="0">
                        <a:ln>
                          <a:noFill/>
                        </a:ln>
                        <a:solidFill>
                          <a:schemeClr val="tx1"/>
                        </a:solidFill>
                        <a:effectLst/>
                        <a:latin typeface="Arial" charset="0"/>
                      </a:endParaRPr>
                    </a:p>
                  </a:txBody>
                  <a:tcPr marL="0" marR="0" marT="0" marB="0"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4294967295"/>
          </p:nvPr>
        </p:nvSpPr>
        <p:spPr>
          <a:xfrm>
            <a:off x="533400" y="228600"/>
            <a:ext cx="8153400" cy="5943600"/>
          </a:xfrm>
        </p:spPr>
        <p:txBody>
          <a:bodyPr>
            <a:noAutofit/>
          </a:bodyPr>
          <a:lstStyle/>
          <a:p>
            <a:r>
              <a:rPr lang="en-US" sz="1100" dirty="0"/>
              <a:t>Copyright 2013</a:t>
            </a:r>
          </a:p>
          <a:p>
            <a:r>
              <a:rPr lang="en-US" sz="1100" dirty="0"/>
              <a:t>Carnegie Mellon University and IEEE</a:t>
            </a:r>
          </a:p>
          <a:p>
            <a:r>
              <a:rPr lang="en-US" sz="1100" dirty="0"/>
              <a:t>This material is based upon work funded and supported by the Department of Defense under Contract No. FA8721-05-C-0003 with Carnegie Mellon University for the operation of the Software Engineering Institute, a federally funded research and development center.</a:t>
            </a:r>
          </a:p>
          <a:p>
            <a:r>
              <a:rPr lang="en-US" sz="1100" dirty="0"/>
              <a:t>NO WARRANTY. THIS CARNEGIE MELLON UNIVERSITY AND SOFTWARE ENGINEERING INSTITUTE MATERIAL IS FURNISHED ON AN “AS-IS” BASIS. CARNEGIE MELLON UNIVERSITY MAKES NO WARRANTIES OF ANY KIND, EITHER EXPRESSED OR IMPLIED, AS TO ANY MATTER INCLUDING, BUT NOT LIMITED TO, WARRANTY OF FITNESS FOR PURPOSE OR MERCHANTABILITY, EXCLUSIVITY, OR RESULTS OBTAINED FROM USE OF THE MATERIAL. CARNEGIE MELLON UNIVERSITY DOES NOT MAKE ANY WARRANTY OF ANY KIND WITH RESPECT TO FREEDOM FROM PATENT, TRADEMARK, OR COPYRIGHT INFRINGEMENT.</a:t>
            </a:r>
          </a:p>
          <a:p>
            <a:r>
              <a:rPr lang="en-US" sz="1100" dirty="0"/>
              <a:t>This material has been approved for public release and unlimited distribution.</a:t>
            </a:r>
          </a:p>
          <a:p>
            <a:r>
              <a:rPr lang="en-US" sz="1100" dirty="0"/>
              <a:t>This material may be reproduced in its entirety, without modification, and freely distributed in written or electronic form without requesting formal permission. Permission is required for any other use. Requests for permission should be directed to the Software Engineering Institute at </a:t>
            </a:r>
            <a:r>
              <a:rPr lang="en-US" sz="1100" dirty="0">
                <a:hlinkClick r:id="rId3"/>
              </a:rPr>
              <a:t>permission@sei.cmu.edu</a:t>
            </a:r>
            <a:r>
              <a:rPr lang="en-US" sz="1100" dirty="0"/>
              <a:t>.</a:t>
            </a:r>
          </a:p>
          <a:p>
            <a:r>
              <a:rPr lang="en-US" sz="1100" dirty="0"/>
              <a:t>DM-0000387</a:t>
            </a:r>
          </a:p>
          <a:p>
            <a:pPr>
              <a:spcAft>
                <a:spcPts val="1080"/>
              </a:spcAft>
            </a:pPr>
            <a:endParaRPr lang="en-US" sz="11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idx="1"/>
          </p:nvPr>
        </p:nvSpPr>
        <p:spPr>
          <a:xfrm>
            <a:off x="533400" y="4876800"/>
            <a:ext cx="8153400" cy="1219200"/>
          </a:xfrm>
        </p:spPr>
        <p:txBody>
          <a:bodyPr/>
          <a:lstStyle/>
          <a:p>
            <a:r>
              <a:rPr lang="en-US" dirty="0" smtClean="0"/>
              <a:t>How confident in C1? Why?</a:t>
            </a:r>
          </a:p>
          <a:p>
            <a:r>
              <a:rPr lang="en-US" dirty="0" smtClean="0"/>
              <a:t>What does it mean to have confidence?</a:t>
            </a:r>
          </a:p>
          <a:p>
            <a:r>
              <a:rPr lang="en-US" dirty="0" smtClean="0"/>
              <a:t>What could be done to improve confidence? Why?</a:t>
            </a:r>
          </a:p>
        </p:txBody>
      </p:sp>
      <p:sp>
        <p:nvSpPr>
          <p:cNvPr id="932915" name="Rectangle 5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32930" name="Picture 66"/>
          <p:cNvPicPr>
            <a:picLocks noChangeAspect="1" noChangeArrowheads="1"/>
          </p:cNvPicPr>
          <p:nvPr/>
        </p:nvPicPr>
        <p:blipFill>
          <a:blip r:embed="rId3" cstate="print"/>
          <a:srcRect/>
          <a:stretch>
            <a:fillRect/>
          </a:stretch>
        </p:blipFill>
        <p:spPr bwMode="auto">
          <a:xfrm>
            <a:off x="1752600" y="914400"/>
            <a:ext cx="7888475" cy="3820847"/>
          </a:xfrm>
          <a:prstGeom prst="rect">
            <a:avLst/>
          </a:prstGeom>
          <a:noFill/>
          <a:ln w="9525">
            <a:noFill/>
            <a:miter lim="800000"/>
            <a:headEnd/>
            <a:tailEnd/>
          </a:ln>
          <a:effectLst/>
        </p:spPr>
      </p:pic>
    </p:spTree>
    <p:extLst>
      <p:ext uri="{BB962C8B-B14F-4D97-AF65-F5344CB8AC3E}">
        <p14:creationId xmlns:p14="http://schemas.microsoft.com/office/powerpoint/2010/main" val="1672075614"/>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Confidence in a Hypothesis Increased?</a:t>
            </a:r>
            <a:endParaRPr lang="en-US" dirty="0"/>
          </a:p>
        </p:txBody>
      </p:sp>
      <p:sp>
        <p:nvSpPr>
          <p:cNvPr id="3" name="Content Placeholder 2"/>
          <p:cNvSpPr>
            <a:spLocks noGrp="1"/>
          </p:cNvSpPr>
          <p:nvPr>
            <p:ph idx="1"/>
          </p:nvPr>
        </p:nvSpPr>
        <p:spPr/>
        <p:txBody>
          <a:bodyPr/>
          <a:lstStyle/>
          <a:p>
            <a:r>
              <a:rPr lang="en-US" dirty="0" smtClean="0"/>
              <a:t>A classic philosophical problem: </a:t>
            </a:r>
          </a:p>
          <a:p>
            <a:pPr lvl="1"/>
            <a:r>
              <a:rPr lang="en-US" dirty="0" smtClean="0"/>
              <a:t>Determining the basis for belief in a hypothesis when it is impossible to examine every possible circumstance covered by the hypothesis</a:t>
            </a:r>
          </a:p>
          <a:p>
            <a:r>
              <a:rPr lang="en-US" dirty="0" smtClean="0"/>
              <a:t>Use Induction</a:t>
            </a:r>
          </a:p>
          <a:p>
            <a:pPr lvl="1"/>
            <a:r>
              <a:rPr lang="en-US" u="sng" dirty="0" smtClean="0"/>
              <a:t>Enumerative</a:t>
            </a:r>
            <a:r>
              <a:rPr lang="en-US" dirty="0" smtClean="0"/>
              <a:t>: </a:t>
            </a:r>
            <a:r>
              <a:rPr lang="en-US" u="sng" dirty="0" smtClean="0"/>
              <a:t>number</a:t>
            </a:r>
            <a:r>
              <a:rPr lang="en-US" dirty="0" smtClean="0"/>
              <a:t> of confirming instances (Pascalian)</a:t>
            </a:r>
          </a:p>
          <a:p>
            <a:endParaRPr lang="en-US" dirty="0" smtClean="0"/>
          </a:p>
          <a:p>
            <a:pPr lvl="1">
              <a:lnSpc>
                <a:spcPct val="200000"/>
              </a:lnSpc>
            </a:pPr>
            <a:r>
              <a:rPr lang="en-US" u="sng" dirty="0" smtClean="0"/>
              <a:t>Eliminative</a:t>
            </a:r>
            <a:r>
              <a:rPr lang="en-US" dirty="0" smtClean="0"/>
              <a:t>: </a:t>
            </a:r>
            <a:r>
              <a:rPr lang="en-US" u="sng" dirty="0" smtClean="0"/>
              <a:t>variety</a:t>
            </a:r>
            <a:r>
              <a:rPr lang="en-US" dirty="0" smtClean="0"/>
              <a:t> of reasons for doubt (Baconian)</a:t>
            </a:r>
          </a:p>
          <a:p>
            <a:pPr marL="114300" lvl="1" indent="0">
              <a:buNone/>
            </a:pPr>
            <a:endParaRPr lang="en-US" dirty="0" smtClean="0"/>
          </a:p>
          <a:p>
            <a:pPr lvl="1">
              <a:lnSpc>
                <a:spcPct val="200000"/>
              </a:lnSpc>
            </a:pPr>
            <a:r>
              <a:rPr lang="en-US" dirty="0" smtClean="0"/>
              <a:t>Measuring support for a hypothesis/claim</a:t>
            </a:r>
          </a:p>
          <a:p>
            <a:pPr lvl="2"/>
            <a:r>
              <a:rPr lang="en-US" dirty="0" smtClean="0"/>
              <a:t>Enumerative: support increases with number of confirmations</a:t>
            </a:r>
          </a:p>
          <a:p>
            <a:pPr lvl="2"/>
            <a:r>
              <a:rPr lang="en-US" dirty="0" smtClean="0"/>
              <a:t>Eliminative: support increases with the number of excluded alternative explanations, i.e., by eliminating reasons for doubting the claim</a:t>
            </a:r>
          </a:p>
          <a:p>
            <a:pPr lvl="1"/>
            <a:r>
              <a:rPr lang="en-US" dirty="0" smtClean="0"/>
              <a:t>Defeaters: reasons for doubting a claim</a:t>
            </a:r>
          </a:p>
          <a:p>
            <a:endParaRPr lang="en-US" dirty="0"/>
          </a:p>
        </p:txBody>
      </p:sp>
      <p:pic>
        <p:nvPicPr>
          <p:cNvPr id="4" name="Picture 3" descr="ducks enum v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3934" y="2921003"/>
            <a:ext cx="2548466" cy="664366"/>
          </a:xfrm>
          <a:prstGeom prst="rect">
            <a:avLst/>
          </a:prstGeom>
        </p:spPr>
      </p:pic>
      <p:pic>
        <p:nvPicPr>
          <p:cNvPr id="5" name="Picture 4" descr="eliminative-targe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933" y="3797300"/>
            <a:ext cx="2785533" cy="663762"/>
          </a:xfrm>
          <a:prstGeom prst="rect">
            <a:avLst/>
          </a:prstGeom>
        </p:spPr>
      </p:pic>
    </p:spTree>
    <p:extLst>
      <p:ext uri="{BB962C8B-B14F-4D97-AF65-F5344CB8AC3E}">
        <p14:creationId xmlns:p14="http://schemas.microsoft.com/office/powerpoint/2010/main" val="17215643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Baconian Theory of AC Confidence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Confidence is the degree of </a:t>
            </a:r>
            <a:r>
              <a:rPr lang="en-US" dirty="0" smtClean="0"/>
              <a:t>belief</a:t>
            </a:r>
          </a:p>
          <a:p>
            <a:r>
              <a:rPr lang="en-US" dirty="0" smtClean="0"/>
              <a:t>We grade “degree of belief” in terms of the </a:t>
            </a:r>
            <a:r>
              <a:rPr lang="en-US" dirty="0"/>
              <a:t>number of eliminated </a:t>
            </a:r>
            <a:r>
              <a:rPr lang="en-US" dirty="0" smtClean="0"/>
              <a:t>defeaters (reasons for doubt)</a:t>
            </a:r>
          </a:p>
          <a:p>
            <a:pPr lvl="1">
              <a:spcBef>
                <a:spcPts val="200"/>
              </a:spcBef>
            </a:pPr>
            <a:r>
              <a:rPr lang="en-US" i="1" dirty="0" smtClean="0"/>
              <a:t>i out of n </a:t>
            </a:r>
            <a:r>
              <a:rPr lang="en-US" dirty="0" smtClean="0"/>
              <a:t>reasons for doubt </a:t>
            </a:r>
            <a:r>
              <a:rPr lang="en-US" i="1" dirty="0" smtClean="0"/>
              <a:t>(i/n)</a:t>
            </a:r>
          </a:p>
          <a:p>
            <a:pPr lvl="1">
              <a:spcBef>
                <a:spcPts val="200"/>
              </a:spcBef>
            </a:pPr>
            <a:r>
              <a:rPr lang="en-US" i="1" dirty="0" smtClean="0"/>
              <a:t>0/n – </a:t>
            </a:r>
            <a:r>
              <a:rPr lang="en-US" dirty="0" smtClean="0"/>
              <a:t>no confidence</a:t>
            </a:r>
          </a:p>
          <a:p>
            <a:pPr lvl="1">
              <a:spcBef>
                <a:spcPts val="200"/>
              </a:spcBef>
            </a:pPr>
            <a:r>
              <a:rPr lang="en-US" i="1" dirty="0" smtClean="0"/>
              <a:t>n/n – </a:t>
            </a:r>
            <a:r>
              <a:rPr lang="en-US" dirty="0" smtClean="0"/>
              <a:t>no remaining reasons for doubt</a:t>
            </a:r>
          </a:p>
          <a:p>
            <a:pPr lvl="1">
              <a:spcBef>
                <a:spcPts val="200"/>
              </a:spcBef>
            </a:pPr>
            <a:r>
              <a:rPr lang="en-US" i="1" dirty="0" smtClean="0"/>
              <a:t>8/10 </a:t>
            </a:r>
            <a:r>
              <a:rPr lang="en-US" i="1" dirty="0"/>
              <a:t>– </a:t>
            </a:r>
            <a:r>
              <a:rPr lang="en-US" i="1" dirty="0" smtClean="0"/>
              <a:t>residual doubt</a:t>
            </a:r>
            <a:endParaRPr lang="en-US" i="1" dirty="0"/>
          </a:p>
          <a:p>
            <a:pPr rtl="0" eaLnBrk="1" fontAlgn="base" hangingPunct="1"/>
            <a:r>
              <a:rPr lang="en-US" sz="2000" u="sng" dirty="0" smtClean="0">
                <a:solidFill>
                  <a:schemeClr val="tx1"/>
                </a:solidFill>
                <a:effectLst/>
                <a:latin typeface="+mn-lt"/>
                <a:ea typeface="+mn-ea"/>
                <a:cs typeface="+mn-cs"/>
              </a:rPr>
              <a:t>Fundamental principle</a:t>
            </a:r>
            <a:r>
              <a:rPr lang="en-US" sz="2000" dirty="0" smtClean="0">
                <a:solidFill>
                  <a:schemeClr val="tx1"/>
                </a:solidFill>
                <a:effectLst/>
                <a:latin typeface="+mn-lt"/>
                <a:ea typeface="+mn-ea"/>
                <a:cs typeface="+mn-cs"/>
              </a:rPr>
              <a:t>: Build confidence by eliminating reasons to doubt the validity of: </a:t>
            </a:r>
            <a:endParaRPr lang="en-US" dirty="0" smtClean="0">
              <a:effectLst/>
            </a:endParaRPr>
          </a:p>
          <a:p>
            <a:pPr lvl="1" rtl="0" eaLnBrk="1" fontAlgn="base" hangingPunct="1">
              <a:spcBef>
                <a:spcPts val="200"/>
              </a:spcBef>
            </a:pPr>
            <a:r>
              <a:rPr lang="en-US" sz="1800" dirty="0" smtClean="0">
                <a:solidFill>
                  <a:schemeClr val="tx1"/>
                </a:solidFill>
                <a:effectLst/>
                <a:latin typeface="+mn-lt"/>
                <a:ea typeface="+mn-ea"/>
                <a:cs typeface="+mn-cs"/>
              </a:rPr>
              <a:t>Claims</a:t>
            </a:r>
            <a:r>
              <a:rPr lang="en-US" sz="1800" baseline="0" dirty="0" smtClean="0">
                <a:solidFill>
                  <a:schemeClr val="tx1"/>
                </a:solidFill>
                <a:effectLst/>
                <a:latin typeface="+mn-lt"/>
                <a:ea typeface="+mn-ea"/>
                <a:cs typeface="+mn-cs"/>
              </a:rPr>
              <a:t> (look for counter-examples and why they can’t occur)</a:t>
            </a:r>
            <a:r>
              <a:rPr lang="en-US" sz="1800" dirty="0" smtClean="0">
                <a:solidFill>
                  <a:schemeClr val="tx1"/>
                </a:solidFill>
                <a:effectLst/>
                <a:latin typeface="+mn-lt"/>
                <a:ea typeface="+mn-ea"/>
                <a:cs typeface="+mn-cs"/>
              </a:rPr>
              <a:t> </a:t>
            </a:r>
            <a:endParaRPr lang="en-US" dirty="0" smtClean="0">
              <a:effectLst/>
            </a:endParaRPr>
          </a:p>
          <a:p>
            <a:pPr lvl="1" rtl="0" eaLnBrk="1" fontAlgn="base" latinLnBrk="0" hangingPunct="1">
              <a:spcBef>
                <a:spcPts val="200"/>
              </a:spcBef>
            </a:pPr>
            <a:r>
              <a:rPr lang="en-US" sz="1800" dirty="0" smtClean="0">
                <a:solidFill>
                  <a:schemeClr val="tx1"/>
                </a:solidFill>
                <a:effectLst/>
                <a:latin typeface="+mn-lt"/>
                <a:ea typeface="+mn-ea"/>
                <a:cs typeface="+mn-cs"/>
              </a:rPr>
              <a:t>Evidence (look for reasons</a:t>
            </a:r>
            <a:r>
              <a:rPr lang="en-US" sz="1800" baseline="0" dirty="0" smtClean="0">
                <a:solidFill>
                  <a:schemeClr val="tx1"/>
                </a:solidFill>
                <a:effectLst/>
                <a:latin typeface="+mn-lt"/>
                <a:ea typeface="+mn-ea"/>
                <a:cs typeface="+mn-cs"/>
              </a:rPr>
              <a:t> the evidence might be invalid and show those conditions do not hold)</a:t>
            </a:r>
            <a:endParaRPr lang="en-US" dirty="0" smtClean="0">
              <a:effectLst/>
            </a:endParaRPr>
          </a:p>
          <a:p>
            <a:pPr lvl="1">
              <a:spcBef>
                <a:spcPts val="200"/>
              </a:spcBef>
            </a:pPr>
            <a:r>
              <a:rPr lang="en-US" sz="1800" dirty="0" smtClean="0">
                <a:solidFill>
                  <a:schemeClr val="tx1"/>
                </a:solidFill>
                <a:effectLst/>
                <a:latin typeface="+mn-lt"/>
                <a:ea typeface="+mn-ea"/>
                <a:cs typeface="+mn-cs"/>
              </a:rPr>
              <a:t>Inference rules (look for conditions under</a:t>
            </a:r>
            <a:r>
              <a:rPr lang="en-US" sz="1800" baseline="0" dirty="0" smtClean="0">
                <a:solidFill>
                  <a:schemeClr val="tx1"/>
                </a:solidFill>
                <a:effectLst/>
                <a:latin typeface="+mn-lt"/>
                <a:ea typeface="+mn-ea"/>
                <a:cs typeface="+mn-cs"/>
              </a:rPr>
              <a:t> which the rule is not valid and why those conditions do not hold)</a:t>
            </a:r>
          </a:p>
          <a:p>
            <a:pPr lvl="0">
              <a:spcBef>
                <a:spcPts val="500"/>
              </a:spcBef>
            </a:pPr>
            <a:r>
              <a:rPr lang="en-US" dirty="0" smtClean="0"/>
              <a:t>As reasons for doubt are </a:t>
            </a:r>
            <a:r>
              <a:rPr lang="en-US" dirty="0"/>
              <a:t>eliminated, confidence grows (eliminative induction</a:t>
            </a:r>
            <a:r>
              <a:rPr lang="en-US" dirty="0" smtClean="0"/>
              <a:t>)</a:t>
            </a:r>
            <a:endParaRPr lang="en-US" dirty="0"/>
          </a:p>
        </p:txBody>
      </p:sp>
      <p:pic>
        <p:nvPicPr>
          <p:cNvPr id="10" name="Picture 9" descr="eliminative without head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7542" y="2154767"/>
            <a:ext cx="3822191" cy="910787"/>
          </a:xfrm>
          <a:prstGeom prst="rect">
            <a:avLst/>
          </a:prstGeom>
        </p:spPr>
      </p:pic>
      <p:pic>
        <p:nvPicPr>
          <p:cNvPr id="8" name="Picture 7" descr="cat head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01833" y="2227792"/>
            <a:ext cx="469900" cy="495300"/>
          </a:xfrm>
          <a:prstGeom prst="rect">
            <a:avLst/>
          </a:prstGeom>
        </p:spPr>
      </p:pic>
      <p:pic>
        <p:nvPicPr>
          <p:cNvPr id="9" name="Picture 8" descr="duck head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45867" y="2167467"/>
            <a:ext cx="381000" cy="520700"/>
          </a:xfrm>
          <a:prstGeom prst="rect">
            <a:avLst/>
          </a:prstGeom>
        </p:spPr>
      </p:pic>
      <p:pic>
        <p:nvPicPr>
          <p:cNvPr id="4" name="Picture 3" descr="x.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3900" y="2501900"/>
            <a:ext cx="469900" cy="457200"/>
          </a:xfrm>
          <a:prstGeom prst="rect">
            <a:avLst/>
          </a:prstGeom>
        </p:spPr>
      </p:pic>
      <p:pic>
        <p:nvPicPr>
          <p:cNvPr id="5" name="Picture 4" descr="x.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85000" y="2501900"/>
            <a:ext cx="469900" cy="457200"/>
          </a:xfrm>
          <a:prstGeom prst="rect">
            <a:avLst/>
          </a:prstGeom>
        </p:spPr>
      </p:pic>
    </p:spTree>
    <p:extLst>
      <p:ext uri="{BB962C8B-B14F-4D97-AF65-F5344CB8AC3E}">
        <p14:creationId xmlns:p14="http://schemas.microsoft.com/office/powerpoint/2010/main" val="1342861162"/>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35" presetClass="exit" presetSubtype="0" fill="hold" nodeType="withEffect">
                                  <p:stCondLst>
                                    <p:cond delay="0"/>
                                  </p:stCondLst>
                                  <p:childTnLst>
                                    <p:animEffect transition="out" filter="fade">
                                      <p:cBhvr>
                                        <p:cTn id="18" dur="3000"/>
                                        <p:tgtEl>
                                          <p:spTgt spid="8"/>
                                        </p:tgtEl>
                                      </p:cBhvr>
                                    </p:animEffect>
                                    <p:anim calcmode="lin" valueType="num">
                                      <p:cBhvr>
                                        <p:cTn id="19" dur="3000"/>
                                        <p:tgtEl>
                                          <p:spTgt spid="8"/>
                                        </p:tgtEl>
                                        <p:attrNameLst>
                                          <p:attrName>style.rotation</p:attrName>
                                        </p:attrNameLst>
                                      </p:cBhvr>
                                      <p:tavLst>
                                        <p:tav tm="0">
                                          <p:val>
                                            <p:fltVal val="0"/>
                                          </p:val>
                                        </p:tav>
                                        <p:tav tm="100000">
                                          <p:val>
                                            <p:fltVal val="720"/>
                                          </p:val>
                                        </p:tav>
                                      </p:tavLst>
                                    </p:anim>
                                    <p:anim calcmode="lin" valueType="num">
                                      <p:cBhvr>
                                        <p:cTn id="20" dur="3000"/>
                                        <p:tgtEl>
                                          <p:spTgt spid="8"/>
                                        </p:tgtEl>
                                        <p:attrNameLst>
                                          <p:attrName>ppt_h</p:attrName>
                                        </p:attrNameLst>
                                      </p:cBhvr>
                                      <p:tavLst>
                                        <p:tav tm="0">
                                          <p:val>
                                            <p:strVal val="ppt_h"/>
                                          </p:val>
                                        </p:tav>
                                        <p:tav tm="100000">
                                          <p:val>
                                            <p:fltVal val="0"/>
                                          </p:val>
                                        </p:tav>
                                      </p:tavLst>
                                    </p:anim>
                                    <p:anim calcmode="lin" valueType="num">
                                      <p:cBhvr>
                                        <p:cTn id="21" dur="3000"/>
                                        <p:tgtEl>
                                          <p:spTgt spid="8"/>
                                        </p:tgtEl>
                                        <p:attrNameLst>
                                          <p:attrName>ppt_w</p:attrName>
                                        </p:attrNameLst>
                                      </p:cBhvr>
                                      <p:tavLst>
                                        <p:tav tm="0">
                                          <p:val>
                                            <p:strVal val="ppt_w"/>
                                          </p:val>
                                        </p:tav>
                                        <p:tav tm="100000">
                                          <p:val>
                                            <p:fltVal val="0"/>
                                          </p:val>
                                        </p:tav>
                                      </p:tavLst>
                                    </p:anim>
                                    <p:set>
                                      <p:cBhvr>
                                        <p:cTn id="22" dur="1" fill="hold">
                                          <p:stCondLst>
                                            <p:cond delay="2999"/>
                                          </p:stCondLst>
                                        </p:cTn>
                                        <p:tgtEl>
                                          <p:spTgt spid="8"/>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35" presetClass="exit" presetSubtype="0" fill="hold" nodeType="withEffect">
                                  <p:stCondLst>
                                    <p:cond delay="2000"/>
                                  </p:stCondLst>
                                  <p:childTnLst>
                                    <p:animEffect transition="out" filter="fade">
                                      <p:cBhvr>
                                        <p:cTn id="26" dur="2000"/>
                                        <p:tgtEl>
                                          <p:spTgt spid="9"/>
                                        </p:tgtEl>
                                      </p:cBhvr>
                                    </p:animEffect>
                                    <p:anim calcmode="lin" valueType="num">
                                      <p:cBhvr>
                                        <p:cTn id="27" dur="2000"/>
                                        <p:tgtEl>
                                          <p:spTgt spid="9"/>
                                        </p:tgtEl>
                                        <p:attrNameLst>
                                          <p:attrName>style.rotation</p:attrName>
                                        </p:attrNameLst>
                                      </p:cBhvr>
                                      <p:tavLst>
                                        <p:tav tm="0">
                                          <p:val>
                                            <p:fltVal val="0"/>
                                          </p:val>
                                        </p:tav>
                                        <p:tav tm="100000">
                                          <p:val>
                                            <p:fltVal val="720"/>
                                          </p:val>
                                        </p:tav>
                                      </p:tavLst>
                                    </p:anim>
                                    <p:anim calcmode="lin" valueType="num">
                                      <p:cBhvr>
                                        <p:cTn id="28" dur="2000"/>
                                        <p:tgtEl>
                                          <p:spTgt spid="9"/>
                                        </p:tgtEl>
                                        <p:attrNameLst>
                                          <p:attrName>ppt_h</p:attrName>
                                        </p:attrNameLst>
                                      </p:cBhvr>
                                      <p:tavLst>
                                        <p:tav tm="0">
                                          <p:val>
                                            <p:strVal val="ppt_h"/>
                                          </p:val>
                                        </p:tav>
                                        <p:tav tm="100000">
                                          <p:val>
                                            <p:fltVal val="0"/>
                                          </p:val>
                                        </p:tav>
                                      </p:tavLst>
                                    </p:anim>
                                    <p:anim calcmode="lin" valueType="num">
                                      <p:cBhvr>
                                        <p:cTn id="29" dur="2000"/>
                                        <p:tgtEl>
                                          <p:spTgt spid="9"/>
                                        </p:tgtEl>
                                        <p:attrNameLst>
                                          <p:attrName>ppt_w</p:attrName>
                                        </p:attrNameLst>
                                      </p:cBhvr>
                                      <p:tavLst>
                                        <p:tav tm="0">
                                          <p:val>
                                            <p:strVal val="ppt_w"/>
                                          </p:val>
                                        </p:tav>
                                        <p:tav tm="100000">
                                          <p:val>
                                            <p:fltVal val="0"/>
                                          </p:val>
                                        </p:tav>
                                      </p:tavLst>
                                    </p:anim>
                                    <p:set>
                                      <p:cBhvr>
                                        <p:cTn id="30" dur="1" fill="hold">
                                          <p:stCondLst>
                                            <p:cond delay="1999"/>
                                          </p:stCondLst>
                                        </p:cTn>
                                        <p:tgtEl>
                                          <p:spTgt spid="9"/>
                                        </p:tgtEl>
                                        <p:attrNameLst>
                                          <p:attrName>style.visibility</p:attrName>
                                        </p:attrNameLst>
                                      </p:cBhvr>
                                      <p:to>
                                        <p:strVal val="hidden"/>
                                      </p:to>
                                    </p:set>
                                  </p:childTnLst>
                                </p:cTn>
                              </p:par>
                              <p:par>
                                <p:cTn id="31" presetID="1" presetClass="entr" presetSubtype="0" fill="hold" nodeType="withEffect">
                                  <p:stCondLst>
                                    <p:cond delay="200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8313" y="0"/>
            <a:ext cx="5667375" cy="660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8789" y="0"/>
            <a:ext cx="3552825" cy="660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676" y="0"/>
            <a:ext cx="3067050" cy="471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0439" y="0"/>
            <a:ext cx="3057525" cy="382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7641" y="0"/>
            <a:ext cx="2990850" cy="318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79133" y="6"/>
            <a:ext cx="2905125"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429268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4"/>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7"/>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Citigroup Tower – New York</a:t>
            </a:r>
            <a:endParaRPr lang="en-US" dirty="0"/>
          </a:p>
        </p:txBody>
      </p:sp>
      <p:pic>
        <p:nvPicPr>
          <p:cNvPr id="5" name="Picture 4" descr="citigroup center 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990600"/>
            <a:ext cx="2053333" cy="3165821"/>
          </a:xfrm>
          <a:prstGeom prst="rect">
            <a:avLst/>
          </a:prstGeom>
        </p:spPr>
      </p:pic>
      <p:pic>
        <p:nvPicPr>
          <p:cNvPr id="8" name="Picture 7" descr="citigroup center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990600"/>
            <a:ext cx="2057400" cy="3172090"/>
          </a:xfrm>
          <a:prstGeom prst="rect">
            <a:avLst/>
          </a:prstGeom>
        </p:spPr>
      </p:pic>
      <p:sp>
        <p:nvSpPr>
          <p:cNvPr id="3" name="TextBox 2"/>
          <p:cNvSpPr txBox="1"/>
          <p:nvPr/>
        </p:nvSpPr>
        <p:spPr>
          <a:xfrm>
            <a:off x="152400" y="4191000"/>
            <a:ext cx="4724400" cy="1862048"/>
          </a:xfrm>
          <a:prstGeom prst="rect">
            <a:avLst/>
          </a:prstGeom>
          <a:noFill/>
        </p:spPr>
        <p:txBody>
          <a:bodyPr wrap="square" rtlCol="0">
            <a:spAutoFit/>
          </a:bodyPr>
          <a:lstStyle/>
          <a:p>
            <a:pPr marL="342900" indent="-342900" algn="l">
              <a:lnSpc>
                <a:spcPct val="70000"/>
              </a:lnSpc>
              <a:buFont typeface="Arial"/>
              <a:buChar char="•"/>
            </a:pPr>
            <a:r>
              <a:rPr lang="en-US" dirty="0" smtClean="0"/>
              <a:t>The design passed all reviews</a:t>
            </a:r>
          </a:p>
          <a:p>
            <a:pPr marL="342900" indent="-342900" algn="l">
              <a:lnSpc>
                <a:spcPct val="70000"/>
              </a:lnSpc>
              <a:buFont typeface="Arial"/>
              <a:buChar char="•"/>
            </a:pPr>
            <a:r>
              <a:rPr lang="en-US" dirty="0" smtClean="0"/>
              <a:t>The wind tunnel (and other) tests were successful</a:t>
            </a:r>
          </a:p>
          <a:p>
            <a:pPr marL="342900" indent="-342900" algn="l">
              <a:lnSpc>
                <a:spcPct val="70000"/>
              </a:lnSpc>
              <a:buFont typeface="Arial"/>
              <a:buChar char="•"/>
            </a:pPr>
            <a:r>
              <a:rPr lang="en-US" dirty="0" smtClean="0"/>
              <a:t>All parties involved were convinced the building was safe</a:t>
            </a:r>
            <a:endParaRPr lang="en-US" dirty="0"/>
          </a:p>
          <a:p>
            <a:pPr marL="342900" indent="-342900" algn="l">
              <a:lnSpc>
                <a:spcPct val="70000"/>
              </a:lnSpc>
              <a:buFont typeface="Arial"/>
              <a:buChar char="•"/>
            </a:pPr>
            <a:r>
              <a:rPr lang="en-US" dirty="0" smtClean="0"/>
              <a:t>But…</a:t>
            </a:r>
          </a:p>
        </p:txBody>
      </p:sp>
      <p:grpSp>
        <p:nvGrpSpPr>
          <p:cNvPr id="6" name="Group 5"/>
          <p:cNvGrpSpPr/>
          <p:nvPr/>
        </p:nvGrpSpPr>
        <p:grpSpPr>
          <a:xfrm>
            <a:off x="152400" y="3894674"/>
            <a:ext cx="7349067" cy="1204267"/>
            <a:chOff x="152400" y="3894674"/>
            <a:chExt cx="7349067" cy="1204267"/>
          </a:xfrm>
        </p:grpSpPr>
        <p:sp>
          <p:nvSpPr>
            <p:cNvPr id="7" name="Rectangle 6"/>
            <p:cNvSpPr/>
            <p:nvPr/>
          </p:nvSpPr>
          <p:spPr bwMode="auto">
            <a:xfrm>
              <a:off x="6197605" y="3894674"/>
              <a:ext cx="1303862" cy="1015993"/>
            </a:xfrm>
            <a:prstGeom prst="rect">
              <a:avLst/>
            </a:prstGeom>
            <a:noFill/>
            <a:ln w="38100" cap="flat" cmpd="sng" algn="ctr">
              <a:solidFill>
                <a:srgbClr val="FF0000"/>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12" name="TextBox 11"/>
            <p:cNvSpPr txBox="1"/>
            <p:nvPr/>
          </p:nvSpPr>
          <p:spPr>
            <a:xfrm>
              <a:off x="152400" y="4191000"/>
              <a:ext cx="4724400" cy="907941"/>
            </a:xfrm>
            <a:prstGeom prst="rect">
              <a:avLst/>
            </a:prstGeom>
            <a:noFill/>
          </p:spPr>
          <p:txBody>
            <a:bodyPr wrap="square" rtlCol="0">
              <a:spAutoFit/>
            </a:bodyPr>
            <a:lstStyle/>
            <a:p>
              <a:pPr marL="342900" indent="-342900" algn="l">
                <a:lnSpc>
                  <a:spcPct val="70000"/>
                </a:lnSpc>
                <a:buFont typeface="Arial"/>
                <a:buChar char="•"/>
              </a:pPr>
              <a:r>
                <a:rPr lang="en-US" dirty="0" smtClean="0"/>
                <a:t>The design accounted for straight on wind, not quartering wind</a:t>
              </a:r>
            </a:p>
            <a:p>
              <a:pPr marL="342900" indent="-342900" algn="l">
                <a:lnSpc>
                  <a:spcPct val="70000"/>
                </a:lnSpc>
                <a:buFont typeface="Arial"/>
                <a:buChar char="•"/>
              </a:pPr>
              <a:r>
                <a:rPr lang="en-US" dirty="0" smtClean="0"/>
                <a:t>Still had adequate safety margins</a:t>
              </a:r>
            </a:p>
          </p:txBody>
        </p:sp>
      </p:grpSp>
      <p:grpSp>
        <p:nvGrpSpPr>
          <p:cNvPr id="4" name="Group 3"/>
          <p:cNvGrpSpPr/>
          <p:nvPr/>
        </p:nvGrpSpPr>
        <p:grpSpPr>
          <a:xfrm>
            <a:off x="152403" y="3860800"/>
            <a:ext cx="5892797" cy="2192251"/>
            <a:chOff x="152403" y="3860800"/>
            <a:chExt cx="5892797" cy="2192251"/>
          </a:xfrm>
        </p:grpSpPr>
        <p:sp>
          <p:nvSpPr>
            <p:cNvPr id="9" name="TextBox 8"/>
            <p:cNvSpPr txBox="1"/>
            <p:nvPr/>
          </p:nvSpPr>
          <p:spPr>
            <a:xfrm>
              <a:off x="152403" y="4191003"/>
              <a:ext cx="4724400" cy="1862048"/>
            </a:xfrm>
            <a:prstGeom prst="rect">
              <a:avLst/>
            </a:prstGeom>
            <a:noFill/>
          </p:spPr>
          <p:txBody>
            <a:bodyPr wrap="square" rtlCol="0">
              <a:spAutoFit/>
            </a:bodyPr>
            <a:lstStyle/>
            <a:p>
              <a:pPr marL="342900" indent="-342900" algn="l">
                <a:lnSpc>
                  <a:spcPct val="70000"/>
                </a:lnSpc>
                <a:buFont typeface="Arial"/>
                <a:buChar char="•"/>
              </a:pPr>
              <a:r>
                <a:rPr lang="en-US" dirty="0" smtClean="0"/>
                <a:t>The design accounted for straight on wind, not quartering wind</a:t>
              </a:r>
            </a:p>
            <a:p>
              <a:pPr marL="342900" indent="-342900" algn="l">
                <a:lnSpc>
                  <a:spcPct val="70000"/>
                </a:lnSpc>
                <a:buFont typeface="Arial"/>
                <a:buChar char="•"/>
              </a:pPr>
              <a:r>
                <a:rPr lang="en-US" dirty="0" smtClean="0"/>
                <a:t>Still had adequate safety margins</a:t>
              </a:r>
            </a:p>
            <a:p>
              <a:pPr marL="342900" indent="-342900" algn="l">
                <a:lnSpc>
                  <a:spcPct val="70000"/>
                </a:lnSpc>
                <a:buFont typeface="Arial"/>
                <a:buChar char="•"/>
              </a:pPr>
              <a:r>
                <a:rPr lang="en-US" dirty="0" smtClean="0"/>
                <a:t>But construction replaced welded joints with bolted joints</a:t>
              </a:r>
            </a:p>
            <a:p>
              <a:pPr marL="342900" indent="-342900" algn="l">
                <a:lnSpc>
                  <a:spcPct val="70000"/>
                </a:lnSpc>
                <a:buFont typeface="Arial"/>
                <a:buChar char="•"/>
              </a:pPr>
              <a:r>
                <a:rPr lang="en-US" dirty="0" smtClean="0"/>
                <a:t>The margin of safety was lost</a:t>
              </a:r>
            </a:p>
          </p:txBody>
        </p:sp>
        <p:sp>
          <p:nvSpPr>
            <p:cNvPr id="13" name="Rectangle 12"/>
            <p:cNvSpPr/>
            <p:nvPr/>
          </p:nvSpPr>
          <p:spPr bwMode="auto">
            <a:xfrm>
              <a:off x="4741332" y="3860800"/>
              <a:ext cx="1303868" cy="1083733"/>
            </a:xfrm>
            <a:prstGeom prst="rect">
              <a:avLst/>
            </a:prstGeom>
            <a:noFill/>
            <a:ln w="38100" cap="flat" cmpd="sng" algn="ctr">
              <a:solidFill>
                <a:srgbClr val="FF0000"/>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gr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6362" y="933450"/>
            <a:ext cx="4238625" cy="455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6362" y="928159"/>
            <a:ext cx="4238625"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0746439"/>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6"/>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14"/>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22275"/>
            <a:ext cx="8153400" cy="394980"/>
          </a:xfrm>
        </p:spPr>
        <p:txBody>
          <a:bodyPr/>
          <a:lstStyle/>
          <a:p>
            <a:r>
              <a:rPr lang="en-US" dirty="0" smtClean="0"/>
              <a:t>Concerns with the Baconian Approach</a:t>
            </a:r>
            <a:endParaRPr lang="en-US" dirty="0"/>
          </a:p>
        </p:txBody>
      </p:sp>
      <p:sp>
        <p:nvSpPr>
          <p:cNvPr id="4" name="Content Placeholder 3"/>
          <p:cNvSpPr>
            <a:spLocks noGrp="1"/>
          </p:cNvSpPr>
          <p:nvPr>
            <p:ph idx="1"/>
          </p:nvPr>
        </p:nvSpPr>
        <p:spPr/>
        <p:txBody>
          <a:bodyPr/>
          <a:lstStyle/>
          <a:p>
            <a:pPr lvl="1"/>
            <a:r>
              <a:rPr lang="en-US" dirty="0" smtClean="0"/>
              <a:t>What if a relevant defeater has not been identified?</a:t>
            </a:r>
          </a:p>
          <a:p>
            <a:pPr lvl="1"/>
            <a:r>
              <a:rPr lang="en-US" dirty="0" smtClean="0"/>
              <a:t>What if a defeater cannot be completely eliminated?</a:t>
            </a:r>
          </a:p>
          <a:p>
            <a:pPr lvl="1"/>
            <a:r>
              <a:rPr lang="en-US" dirty="0" smtClean="0"/>
              <a:t>Surely not all defeaters are of equal importance. How is this handled?</a:t>
            </a:r>
          </a:p>
          <a:p>
            <a:pPr lvl="1"/>
            <a:r>
              <a:rPr lang="en-US" dirty="0" smtClean="0"/>
              <a:t>Baconian probability seems rather weak in contrast to Bayesian or Pascalian probability. What is being gained or lost?</a:t>
            </a:r>
          </a:p>
          <a:p>
            <a:pPr lvl="1"/>
            <a:r>
              <a:rPr lang="en-US" dirty="0" smtClean="0"/>
              <a:t>The potential number of defeaters seems incredibly large for a real system. Is this approach practical?</a:t>
            </a:r>
            <a:endParaRPr lang="en-US" dirty="0"/>
          </a:p>
        </p:txBody>
      </p:sp>
    </p:spTree>
    <p:extLst>
      <p:ext uri="{BB962C8B-B14F-4D97-AF65-F5344CB8AC3E}">
        <p14:creationId xmlns:p14="http://schemas.microsoft.com/office/powerpoint/2010/main" val="140979044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94980"/>
          </a:xfrm>
        </p:spPr>
        <p:txBody>
          <a:bodyPr/>
          <a:lstStyle/>
          <a:p>
            <a:r>
              <a:rPr lang="en-US" dirty="0" smtClean="0"/>
              <a:t>Unidentified Defeaters</a:t>
            </a:r>
            <a:endParaRPr lang="en-US" dirty="0"/>
          </a:p>
        </p:txBody>
      </p:sp>
      <p:sp>
        <p:nvSpPr>
          <p:cNvPr id="3" name="Content Placeholder 2"/>
          <p:cNvSpPr>
            <a:spLocks noGrp="1"/>
          </p:cNvSpPr>
          <p:nvPr>
            <p:ph idx="1"/>
          </p:nvPr>
        </p:nvSpPr>
        <p:spPr/>
        <p:txBody>
          <a:bodyPr/>
          <a:lstStyle/>
          <a:p>
            <a:r>
              <a:rPr lang="en-US" dirty="0" smtClean="0"/>
              <a:t>Issue: Does the failure to identify a relevant defeater lead to an inflated sense of confidence?</a:t>
            </a:r>
          </a:p>
          <a:p>
            <a:pPr lvl="1"/>
            <a:r>
              <a:rPr lang="en-US" dirty="0" smtClean="0"/>
              <a:t>The inability </a:t>
            </a:r>
            <a:r>
              <a:rPr lang="en-US" dirty="0"/>
              <a:t>to identify some defeaters is itself a reason for doubt that needs to be recognized in a case. </a:t>
            </a:r>
            <a:endParaRPr lang="en-US" dirty="0" smtClean="0"/>
          </a:p>
          <a:p>
            <a:pPr lvl="1"/>
            <a:r>
              <a:rPr lang="en-US" dirty="0"/>
              <a:t>An assessment process for reviewing a case will need to take </a:t>
            </a:r>
            <a:r>
              <a:rPr lang="en-US" dirty="0" smtClean="0"/>
              <a:t>the possibility of missing defeaters into </a:t>
            </a:r>
            <a:r>
              <a:rPr lang="en-US" dirty="0"/>
              <a:t>account</a:t>
            </a:r>
            <a:r>
              <a:rPr lang="en-US" dirty="0" smtClean="0"/>
              <a:t>.</a:t>
            </a:r>
          </a:p>
          <a:p>
            <a:pPr lvl="1"/>
            <a:r>
              <a:rPr lang="en-US" dirty="0" smtClean="0"/>
              <a:t>A similar problem exists with the use of assurance cases. How can you be sure that your hazard analysis has covered all potential hazards?</a:t>
            </a:r>
          </a:p>
          <a:p>
            <a:pPr lvl="1"/>
            <a:r>
              <a:rPr lang="en-US" dirty="0" smtClean="0"/>
              <a:t>We always admit the possibility that additional defeaters will be identified in the future (this is what defeasible reasoning is all about).</a:t>
            </a:r>
          </a:p>
          <a:p>
            <a:pPr lvl="2"/>
            <a:r>
              <a:rPr lang="en-US" dirty="0" smtClean="0"/>
              <a:t>When </a:t>
            </a:r>
            <a:r>
              <a:rPr lang="en-US" dirty="0"/>
              <a:t>we say that we have “complete” confidence in a claim (i.e., that the claim has Baconian probability </a:t>
            </a:r>
            <a:r>
              <a:rPr lang="en-US" i="1" dirty="0" err="1"/>
              <a:t>n|n</a:t>
            </a:r>
            <a:r>
              <a:rPr lang="en-US" dirty="0"/>
              <a:t>) we understand that this only reflects what we knew at a particular point in time</a:t>
            </a:r>
            <a:r>
              <a:rPr lang="en-US" dirty="0" smtClean="0"/>
              <a:t>.</a:t>
            </a:r>
          </a:p>
          <a:p>
            <a:r>
              <a:rPr lang="en-US" dirty="0"/>
              <a:t>The concepts of eliminative induction and defeasible reasoning help in developing sound and complete arguments.</a:t>
            </a:r>
          </a:p>
          <a:p>
            <a:pPr lvl="1"/>
            <a:endParaRPr lang="en-US" dirty="0"/>
          </a:p>
        </p:txBody>
      </p:sp>
    </p:spTree>
    <p:extLst>
      <p:ext uri="{BB962C8B-B14F-4D97-AF65-F5344CB8AC3E}">
        <p14:creationId xmlns:p14="http://schemas.microsoft.com/office/powerpoint/2010/main" val="14485880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presentation-fullcolor">
  <a:themeElements>
    <a:clrScheme name="">
      <a:dk1>
        <a:srgbClr val="000000"/>
      </a:dk1>
      <a:lt1>
        <a:srgbClr val="FFFFFF"/>
      </a:lt1>
      <a:dk2>
        <a:srgbClr val="000000"/>
      </a:dk2>
      <a:lt2>
        <a:srgbClr val="808080"/>
      </a:lt2>
      <a:accent1>
        <a:srgbClr val="0066FF"/>
      </a:accent1>
      <a:accent2>
        <a:srgbClr val="9933FF"/>
      </a:accent2>
      <a:accent3>
        <a:srgbClr val="FFFFFF"/>
      </a:accent3>
      <a:accent4>
        <a:srgbClr val="000000"/>
      </a:accent4>
      <a:accent5>
        <a:srgbClr val="AAB8FF"/>
      </a:accent5>
      <a:accent6>
        <a:srgbClr val="8A2DE7"/>
      </a:accent6>
      <a:hlink>
        <a:srgbClr val="3C4F82"/>
      </a:hlink>
      <a:folHlink>
        <a:srgbClr val="33CC33"/>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5CA1FB"/>
        </a:solidFill>
        <a:ln w="381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rgbClr val="5CA1FB"/>
        </a:solidFill>
        <a:ln w="381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339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800000"/>
        </a:hlink>
        <a:folHlink>
          <a:srgbClr val="80000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0066FF"/>
        </a:folHlink>
      </a:clrScheme>
      <a:clrMap bg1="lt1" tx1="dk1" bg2="lt2" tx2="dk2" accent1="accent1" accent2="accent2" accent3="accent3" accent4="accent4" accent5="accent5" accent6="accent6" hlink="hlink" folHlink="folHlink"/>
    </a:extraClrScheme>
    <a:extraClrScheme>
      <a:clrScheme name="Blank Presentation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C4F82"/>
        </a:hlink>
        <a:folHlink>
          <a:srgbClr val="0066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presentation-fullcolor.potx</Template>
  <TotalTime>8057</TotalTime>
  <Words>1558</Words>
  <Application>Microsoft Macintosh PowerPoint</Application>
  <PresentationFormat>On-screen Show (4:3)</PresentationFormat>
  <Paragraphs>137</Paragraphs>
  <Slides>15</Slides>
  <Notes>4</Notes>
  <HiddenSlides>1</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presentation-fullcolor</vt:lpstr>
      <vt:lpstr>Measuring Assurance Case Confidence using Baconian Probabilities</vt:lpstr>
      <vt:lpstr>PowerPoint Presentation</vt:lpstr>
      <vt:lpstr>The Problem</vt:lpstr>
      <vt:lpstr>How is Confidence in a Hypothesis Increased?</vt:lpstr>
      <vt:lpstr>A Baconian Theory of AC Confidence</vt:lpstr>
      <vt:lpstr>PowerPoint Presentation</vt:lpstr>
      <vt:lpstr>Citigroup Tower – New York</vt:lpstr>
      <vt:lpstr>Concerns with the Baconian Approach</vt:lpstr>
      <vt:lpstr>Unidentified Defeaters</vt:lpstr>
      <vt:lpstr>Partially Eliminated Defeaters</vt:lpstr>
      <vt:lpstr>Defeaters of Different (Relative) Importance</vt:lpstr>
      <vt:lpstr>Why Baconian Probability?</vt:lpstr>
      <vt:lpstr>Scalability and Practicality of the Approach</vt:lpstr>
      <vt:lpstr>Summary</vt:lpstr>
      <vt:lpstr>Contact Information</vt:lpstr>
    </vt:vector>
  </TitlesOfParts>
  <Company>Any 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Any User</dc:creator>
  <cp:lastModifiedBy>Chuck Weinstock</cp:lastModifiedBy>
  <cp:revision>288</cp:revision>
  <cp:lastPrinted>2006-06-21T20:45:34Z</cp:lastPrinted>
  <dcterms:created xsi:type="dcterms:W3CDTF">2009-01-14T18:47:12Z</dcterms:created>
  <dcterms:modified xsi:type="dcterms:W3CDTF">2013-05-15T20:13:33Z</dcterms:modified>
</cp:coreProperties>
</file>